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70" r:id="rId5"/>
    <p:sldId id="258" r:id="rId6"/>
    <p:sldId id="259" r:id="rId7"/>
    <p:sldId id="260" r:id="rId8"/>
    <p:sldId id="261" r:id="rId9"/>
    <p:sldId id="262" r:id="rId10"/>
    <p:sldId id="263" r:id="rId11"/>
    <p:sldId id="266" r:id="rId12"/>
    <p:sldId id="264" r:id="rId13"/>
    <p:sldId id="265" r:id="rId14"/>
    <p:sldId id="267" r:id="rId15"/>
    <p:sldId id="268"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12.12.2020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323528" y="332656"/>
            <a:ext cx="8424936" cy="6048672"/>
          </a:xfrm>
        </p:spPr>
        <p:txBody>
          <a:bodyPr>
            <a:noAutofit/>
          </a:bodyPr>
          <a:lstStyle/>
          <a:p>
            <a:r>
              <a:rPr lang="tr-TR" sz="1800" dirty="0" smtClean="0">
                <a:solidFill>
                  <a:srgbClr val="FF0000"/>
                </a:solidFill>
              </a:rPr>
              <a:t>PAKET TUR</a:t>
            </a:r>
          </a:p>
          <a:p>
            <a:pPr algn="l"/>
            <a:r>
              <a:rPr lang="tr-TR" sz="1800" dirty="0">
                <a:solidFill>
                  <a:srgbClr val="FF0000"/>
                </a:solidFill>
              </a:rPr>
              <a:t>Tanım</a:t>
            </a:r>
            <a:r>
              <a:rPr lang="tr-TR" sz="1800" dirty="0" smtClean="0">
                <a:solidFill>
                  <a:srgbClr val="FF0000"/>
                </a:solidFill>
              </a:rPr>
              <a:t>: </a:t>
            </a:r>
            <a:r>
              <a:rPr lang="tr-TR" sz="1800" dirty="0" smtClean="0">
                <a:solidFill>
                  <a:schemeClr val="tx1"/>
                </a:solidFill>
              </a:rPr>
              <a:t>Ulaştırma</a:t>
            </a:r>
            <a:r>
              <a:rPr lang="tr-TR" sz="1800" dirty="0">
                <a:solidFill>
                  <a:schemeClr val="tx1"/>
                </a:solidFill>
              </a:rPr>
              <a:t>, konaklama, yeme-içme, animasyon, günübirlik geziler gibi </a:t>
            </a:r>
            <a:r>
              <a:rPr lang="tr-TR" sz="1800" dirty="0" smtClean="0">
                <a:solidFill>
                  <a:schemeClr val="tx1"/>
                </a:solidFill>
              </a:rPr>
              <a:t>aktiviteleri belirli </a:t>
            </a:r>
            <a:r>
              <a:rPr lang="tr-TR" sz="1800" dirty="0">
                <a:solidFill>
                  <a:schemeClr val="tx1"/>
                </a:solidFill>
              </a:rPr>
              <a:t>bir plan dahilinde içine alan ve belirli bir satış fiyatından tüketicilere sunan </a:t>
            </a:r>
            <a:r>
              <a:rPr lang="tr-TR" sz="1800" dirty="0" smtClean="0">
                <a:solidFill>
                  <a:schemeClr val="tx1"/>
                </a:solidFill>
              </a:rPr>
              <a:t>kapsamlı seyahatlere </a:t>
            </a:r>
            <a:r>
              <a:rPr lang="tr-TR" sz="1800" dirty="0">
                <a:solidFill>
                  <a:schemeClr val="tx1"/>
                </a:solidFill>
              </a:rPr>
              <a:t>paket tur denir</a:t>
            </a:r>
            <a:r>
              <a:rPr lang="tr-TR" sz="1800" dirty="0" smtClean="0">
                <a:solidFill>
                  <a:schemeClr val="tx1"/>
                </a:solidFill>
              </a:rPr>
              <a:t>.</a:t>
            </a:r>
          </a:p>
          <a:p>
            <a:pPr algn="l"/>
            <a:r>
              <a:rPr lang="tr-TR" sz="1800" dirty="0" smtClean="0">
                <a:solidFill>
                  <a:schemeClr val="tx1"/>
                </a:solidFill>
              </a:rPr>
              <a:t>Değişik tatil unsurlarının (Konaklama, ulaştırma, yeme-içme, animasyon vb.) bir araya getirilmesiyle oluşturulan bir hizmet ürünüdür.</a:t>
            </a:r>
          </a:p>
          <a:p>
            <a:pPr algn="l"/>
            <a:r>
              <a:rPr lang="tr-TR" sz="1800" dirty="0">
                <a:solidFill>
                  <a:schemeClr val="tx1"/>
                </a:solidFill>
              </a:rPr>
              <a:t>Tatil amaçlı olan, tüm ayrıntıları (</a:t>
            </a:r>
            <a:r>
              <a:rPr lang="tr-TR" sz="1800" dirty="0" smtClean="0">
                <a:solidFill>
                  <a:schemeClr val="tx1"/>
                </a:solidFill>
              </a:rPr>
              <a:t>ulaştırma</a:t>
            </a:r>
            <a:r>
              <a:rPr lang="tr-TR" sz="1800" dirty="0">
                <a:solidFill>
                  <a:schemeClr val="tx1"/>
                </a:solidFill>
              </a:rPr>
              <a:t>, konaklama, geziler) veya bir </a:t>
            </a:r>
            <a:r>
              <a:rPr lang="tr-TR" sz="1800" dirty="0" smtClean="0">
                <a:solidFill>
                  <a:schemeClr val="tx1"/>
                </a:solidFill>
              </a:rPr>
              <a:t>kısmı (ulaştırma-tatil</a:t>
            </a:r>
            <a:r>
              <a:rPr lang="tr-TR" sz="1800" dirty="0">
                <a:solidFill>
                  <a:schemeClr val="tx1"/>
                </a:solidFill>
              </a:rPr>
              <a:t>) önceden bir tur operatörü tarafından hazırlanan en az </a:t>
            </a:r>
            <a:r>
              <a:rPr lang="tr-TR" sz="1800" dirty="0" smtClean="0">
                <a:solidFill>
                  <a:schemeClr val="tx1"/>
                </a:solidFill>
              </a:rPr>
              <a:t>bir konaklama </a:t>
            </a:r>
            <a:r>
              <a:rPr lang="tr-TR" sz="1800" dirty="0">
                <a:solidFill>
                  <a:schemeClr val="tx1"/>
                </a:solidFill>
              </a:rPr>
              <a:t>ve </a:t>
            </a:r>
            <a:r>
              <a:rPr lang="tr-TR" sz="1800" dirty="0" smtClean="0">
                <a:solidFill>
                  <a:schemeClr val="tx1"/>
                </a:solidFill>
              </a:rPr>
              <a:t>ulaştırma </a:t>
            </a:r>
            <a:r>
              <a:rPr lang="tr-TR" sz="1800" dirty="0">
                <a:solidFill>
                  <a:schemeClr val="tx1"/>
                </a:solidFill>
              </a:rPr>
              <a:t>(</a:t>
            </a:r>
            <a:r>
              <a:rPr lang="tr-TR" sz="1800" dirty="0" smtClean="0">
                <a:solidFill>
                  <a:schemeClr val="tx1"/>
                </a:solidFill>
              </a:rPr>
              <a:t>gidiş-dönüş) </a:t>
            </a:r>
            <a:r>
              <a:rPr lang="tr-TR" sz="1800" dirty="0">
                <a:solidFill>
                  <a:schemeClr val="tx1"/>
                </a:solidFill>
              </a:rPr>
              <a:t>eğlence ve diğer yardımcı hizmetleri</a:t>
            </a:r>
            <a:r>
              <a:rPr lang="tr-TR" sz="1800" dirty="0" smtClean="0">
                <a:solidFill>
                  <a:schemeClr val="tx1"/>
                </a:solidFill>
              </a:rPr>
              <a:t>, günlük </a:t>
            </a:r>
            <a:r>
              <a:rPr lang="tr-TR" sz="1800" dirty="0">
                <a:solidFill>
                  <a:schemeClr val="tx1"/>
                </a:solidFill>
              </a:rPr>
              <a:t>gezileri kapsayan:</a:t>
            </a:r>
          </a:p>
          <a:p>
            <a:pPr algn="l"/>
            <a:r>
              <a:rPr lang="tr-TR" sz="1800" dirty="0">
                <a:solidFill>
                  <a:schemeClr val="tx1"/>
                </a:solidFill>
              </a:rPr>
              <a:t>- Reklâm ve tanıtım aracılığıyla halka sunulan</a:t>
            </a:r>
          </a:p>
          <a:p>
            <a:pPr algn="l"/>
            <a:r>
              <a:rPr lang="tr-TR" sz="1800" dirty="0">
                <a:solidFill>
                  <a:schemeClr val="tx1"/>
                </a:solidFill>
              </a:rPr>
              <a:t>- Sabit bir fiyatla satılan, tatil </a:t>
            </a:r>
            <a:r>
              <a:rPr lang="tr-TR" sz="1800" dirty="0" smtClean="0">
                <a:solidFill>
                  <a:schemeClr val="tx1"/>
                </a:solidFill>
              </a:rPr>
              <a:t>başlangıcından </a:t>
            </a:r>
            <a:r>
              <a:rPr lang="tr-TR" sz="1800" dirty="0">
                <a:solidFill>
                  <a:schemeClr val="tx1"/>
                </a:solidFill>
              </a:rPr>
              <a:t>önce tamamı </a:t>
            </a:r>
            <a:r>
              <a:rPr lang="tr-TR" sz="1800" dirty="0" smtClean="0">
                <a:solidFill>
                  <a:schemeClr val="tx1"/>
                </a:solidFill>
              </a:rPr>
              <a:t>peşin ödenen kapsamlı </a:t>
            </a:r>
            <a:r>
              <a:rPr lang="tr-TR" sz="1800" dirty="0">
                <a:solidFill>
                  <a:schemeClr val="tx1"/>
                </a:solidFill>
              </a:rPr>
              <a:t>seyahatlere „Paket Tur „ denilir.</a:t>
            </a:r>
            <a:endParaRPr lang="tr-TR" sz="1800" dirty="0" smtClean="0">
              <a:solidFill>
                <a:schemeClr val="tx1"/>
              </a:solidFill>
            </a:endParaRPr>
          </a:p>
          <a:p>
            <a:pPr algn="l"/>
            <a:endParaRPr lang="tr-TR" sz="1800" dirty="0" smtClean="0">
              <a:solidFill>
                <a:schemeClr val="tx1"/>
              </a:solidFill>
            </a:endParaRPr>
          </a:p>
          <a:p>
            <a:pPr algn="l"/>
            <a:r>
              <a:rPr lang="tr-TR" sz="1800" dirty="0" smtClean="0">
                <a:solidFill>
                  <a:schemeClr val="tx1"/>
                </a:solidFill>
              </a:rPr>
              <a:t>Paket </a:t>
            </a:r>
            <a:r>
              <a:rPr lang="tr-TR" sz="1800" dirty="0">
                <a:solidFill>
                  <a:schemeClr val="tx1"/>
                </a:solidFill>
              </a:rPr>
              <a:t>turun yabancı dillerdeki terimleri aşağıda </a:t>
            </a:r>
            <a:r>
              <a:rPr lang="tr-TR" sz="1800" dirty="0" smtClean="0">
                <a:solidFill>
                  <a:schemeClr val="tx1"/>
                </a:solidFill>
              </a:rPr>
              <a:t>belirtilmiştir,</a:t>
            </a:r>
            <a:endParaRPr lang="tr-TR" sz="1800" dirty="0">
              <a:solidFill>
                <a:schemeClr val="tx1"/>
              </a:solidFill>
            </a:endParaRPr>
          </a:p>
          <a:p>
            <a:pPr algn="l"/>
            <a:r>
              <a:rPr lang="tr-TR" sz="1800" dirty="0" smtClean="0">
                <a:solidFill>
                  <a:schemeClr val="tx1"/>
                </a:solidFill>
              </a:rPr>
              <a:t>* </a:t>
            </a:r>
            <a:r>
              <a:rPr lang="tr-TR" sz="1800" dirty="0">
                <a:solidFill>
                  <a:schemeClr val="tx1"/>
                </a:solidFill>
              </a:rPr>
              <a:t>İngilizcede </a:t>
            </a:r>
            <a:r>
              <a:rPr lang="tr-TR" sz="1800" dirty="0" err="1">
                <a:solidFill>
                  <a:schemeClr val="tx1"/>
                </a:solidFill>
              </a:rPr>
              <a:t>Inclusıve</a:t>
            </a:r>
            <a:r>
              <a:rPr lang="tr-TR" sz="1800" dirty="0">
                <a:solidFill>
                  <a:schemeClr val="tx1"/>
                </a:solidFill>
              </a:rPr>
              <a:t> </a:t>
            </a:r>
            <a:r>
              <a:rPr lang="tr-TR" sz="1800" dirty="0" err="1">
                <a:solidFill>
                  <a:schemeClr val="tx1"/>
                </a:solidFill>
              </a:rPr>
              <a:t>Tour</a:t>
            </a:r>
            <a:endParaRPr lang="tr-TR" sz="1800" dirty="0">
              <a:solidFill>
                <a:schemeClr val="tx1"/>
              </a:solidFill>
            </a:endParaRPr>
          </a:p>
          <a:p>
            <a:pPr algn="l"/>
            <a:r>
              <a:rPr lang="tr-TR" sz="1800" dirty="0" smtClean="0">
                <a:solidFill>
                  <a:schemeClr val="tx1"/>
                </a:solidFill>
              </a:rPr>
              <a:t>* </a:t>
            </a:r>
            <a:r>
              <a:rPr lang="tr-TR" sz="1800" dirty="0">
                <a:solidFill>
                  <a:schemeClr val="tx1"/>
                </a:solidFill>
              </a:rPr>
              <a:t>Fransızcada </a:t>
            </a:r>
            <a:r>
              <a:rPr lang="tr-TR" sz="1800" dirty="0" err="1">
                <a:solidFill>
                  <a:schemeClr val="tx1"/>
                </a:solidFill>
              </a:rPr>
              <a:t>Voyage</a:t>
            </a:r>
            <a:r>
              <a:rPr lang="tr-TR" sz="1800" dirty="0">
                <a:solidFill>
                  <a:schemeClr val="tx1"/>
                </a:solidFill>
              </a:rPr>
              <a:t> a </a:t>
            </a:r>
            <a:r>
              <a:rPr lang="tr-TR" sz="1800" dirty="0" err="1">
                <a:solidFill>
                  <a:schemeClr val="tx1"/>
                </a:solidFill>
              </a:rPr>
              <a:t>forfait</a:t>
            </a:r>
            <a:endParaRPr lang="tr-TR" sz="1800" dirty="0">
              <a:solidFill>
                <a:schemeClr val="tx1"/>
              </a:solidFill>
            </a:endParaRPr>
          </a:p>
          <a:p>
            <a:pPr algn="l"/>
            <a:r>
              <a:rPr lang="tr-TR" sz="1800" dirty="0" smtClean="0">
                <a:solidFill>
                  <a:schemeClr val="tx1"/>
                </a:solidFill>
              </a:rPr>
              <a:t>* </a:t>
            </a:r>
            <a:r>
              <a:rPr lang="tr-TR" sz="1800" dirty="0">
                <a:solidFill>
                  <a:schemeClr val="tx1"/>
                </a:solidFill>
              </a:rPr>
              <a:t>Almancada </a:t>
            </a:r>
            <a:r>
              <a:rPr lang="tr-TR" sz="1800" dirty="0" err="1">
                <a:solidFill>
                  <a:schemeClr val="tx1"/>
                </a:solidFill>
              </a:rPr>
              <a:t>Alles</a:t>
            </a:r>
            <a:r>
              <a:rPr lang="tr-TR" sz="1800" dirty="0">
                <a:solidFill>
                  <a:schemeClr val="tx1"/>
                </a:solidFill>
              </a:rPr>
              <a:t> </a:t>
            </a:r>
            <a:r>
              <a:rPr lang="tr-TR" sz="1800" dirty="0" err="1" smtClean="0">
                <a:solidFill>
                  <a:schemeClr val="tx1"/>
                </a:solidFill>
              </a:rPr>
              <a:t>İnclusive</a:t>
            </a:r>
            <a:r>
              <a:rPr lang="tr-TR" sz="1800" dirty="0" smtClean="0">
                <a:solidFill>
                  <a:schemeClr val="tx1"/>
                </a:solidFill>
              </a:rPr>
              <a:t> </a:t>
            </a:r>
            <a:r>
              <a:rPr lang="tr-TR" sz="1800" dirty="0" err="1">
                <a:solidFill>
                  <a:schemeClr val="tx1"/>
                </a:solidFill>
              </a:rPr>
              <a:t>Tour</a:t>
            </a:r>
            <a:endParaRPr lang="tr-TR" sz="1800" dirty="0">
              <a:solidFill>
                <a:schemeClr val="tx1"/>
              </a:solidFill>
            </a:endParaRPr>
          </a:p>
          <a:p>
            <a:pPr algn="l"/>
            <a:r>
              <a:rPr lang="tr-TR" sz="1800" dirty="0" smtClean="0">
                <a:solidFill>
                  <a:schemeClr val="tx1"/>
                </a:solidFill>
              </a:rPr>
              <a:t>*İngilizcede </a:t>
            </a:r>
            <a:r>
              <a:rPr lang="tr-TR" sz="1800" dirty="0">
                <a:solidFill>
                  <a:schemeClr val="tx1"/>
                </a:solidFill>
              </a:rPr>
              <a:t>( USA ) </a:t>
            </a:r>
            <a:r>
              <a:rPr lang="tr-TR" sz="1800" dirty="0" err="1">
                <a:solidFill>
                  <a:schemeClr val="tx1"/>
                </a:solidFill>
              </a:rPr>
              <a:t>Package</a:t>
            </a:r>
            <a:r>
              <a:rPr lang="tr-TR" sz="1800" dirty="0">
                <a:solidFill>
                  <a:schemeClr val="tx1"/>
                </a:solidFill>
              </a:rPr>
              <a:t> </a:t>
            </a:r>
            <a:r>
              <a:rPr lang="tr-TR" sz="1800" dirty="0" err="1" smtClean="0">
                <a:solidFill>
                  <a:schemeClr val="tx1"/>
                </a:solidFill>
              </a:rPr>
              <a:t>tour</a:t>
            </a:r>
            <a:endParaRPr lang="tr-TR" sz="1800" dirty="0" smtClean="0">
              <a:solidFill>
                <a:schemeClr val="tx1"/>
              </a:solidFill>
            </a:endParaRPr>
          </a:p>
          <a:p>
            <a:pPr algn="l"/>
            <a:endParaRPr lang="tr-TR" sz="1800" dirty="0" smtClean="0">
              <a:solidFill>
                <a:schemeClr val="tx1"/>
              </a:solidFill>
            </a:endParaRPr>
          </a:p>
          <a:p>
            <a:pPr marL="457200" indent="-457200" algn="l">
              <a:buFont typeface="Arial" charset="0"/>
              <a:buChar char="•"/>
            </a:pPr>
            <a:endParaRPr lang="tr-TR" sz="1900" dirty="0">
              <a:solidFill>
                <a:schemeClr val="tx1"/>
              </a:solidFill>
            </a:endParaRPr>
          </a:p>
          <a:p>
            <a:pPr algn="l"/>
            <a:endParaRPr lang="tr-TR" sz="1900"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337882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8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solidFill>
                  <a:srgbClr val="C00000"/>
                </a:solidFill>
              </a:rPr>
              <a:t>Paket Tur ile İlgili Temel Kavramlar</a:t>
            </a:r>
          </a:p>
          <a:p>
            <a:pPr marL="0" indent="0">
              <a:buNone/>
            </a:pPr>
            <a:r>
              <a:rPr lang="tr-TR" dirty="0"/>
              <a:t>Seyahat </a:t>
            </a:r>
            <a:r>
              <a:rPr lang="tr-TR" dirty="0" err="1"/>
              <a:t>Acentaları</a:t>
            </a:r>
            <a:r>
              <a:rPr lang="tr-TR" dirty="0"/>
              <a:t> Ve Seyahat </a:t>
            </a:r>
            <a:r>
              <a:rPr lang="tr-TR" dirty="0" err="1"/>
              <a:t>Acentaları</a:t>
            </a:r>
            <a:r>
              <a:rPr lang="tr-TR" dirty="0"/>
              <a:t> Birliği Kanunu</a:t>
            </a:r>
          </a:p>
          <a:p>
            <a:pPr marL="0" indent="0">
              <a:buNone/>
            </a:pPr>
            <a:r>
              <a:rPr lang="tr-TR" dirty="0"/>
              <a:t>1.Madde / ç bendi «Paket tur: 4077* sayılı Tüketicinin Korunması Hakkında</a:t>
            </a:r>
          </a:p>
          <a:p>
            <a:pPr marL="0" indent="0">
              <a:buNone/>
            </a:pPr>
            <a:r>
              <a:rPr lang="tr-TR" dirty="0"/>
              <a:t>Kanunda tanımlanan paket turu» ifade eder.</a:t>
            </a:r>
          </a:p>
          <a:p>
            <a:pPr marL="0" indent="0">
              <a:buNone/>
            </a:pPr>
            <a:r>
              <a:rPr lang="tr-TR" dirty="0"/>
              <a:t>* 6502 sayılı </a:t>
            </a:r>
            <a:r>
              <a:rPr lang="tr-TR" dirty="0" smtClean="0"/>
              <a:t>kanun Tüketicinin </a:t>
            </a:r>
            <a:r>
              <a:rPr lang="tr-TR" dirty="0"/>
              <a:t>Korunması Hakkında Kanun</a:t>
            </a:r>
          </a:p>
          <a:p>
            <a:pPr marL="0" indent="0">
              <a:buNone/>
            </a:pPr>
            <a:r>
              <a:rPr lang="tr-TR" dirty="0"/>
              <a:t>Madde 51-</a:t>
            </a:r>
          </a:p>
          <a:p>
            <a:pPr marL="0" indent="0">
              <a:buNone/>
            </a:pPr>
            <a:r>
              <a:rPr lang="tr-TR" dirty="0"/>
              <a:t>(1) Paket tur sözleşmesi, paket tur düzenleyicileri veya aracıları tarafından</a:t>
            </a:r>
          </a:p>
          <a:p>
            <a:pPr marL="0" indent="0">
              <a:buNone/>
            </a:pPr>
            <a:r>
              <a:rPr lang="tr-TR" dirty="0"/>
              <a:t>aşağıdaki hizmetlerden en az ikisinin birlikte, her şeyin dâhil olduğu fiyatla </a:t>
            </a:r>
            <a:r>
              <a:rPr lang="tr-TR" dirty="0" smtClean="0"/>
              <a:t>satıldığı veya </a:t>
            </a:r>
            <a:r>
              <a:rPr lang="tr-TR" dirty="0"/>
              <a:t>satımının vaat edildiği ve hizmetin yirmi dört saatten uzun bir süreyi kapsadığı</a:t>
            </a:r>
          </a:p>
          <a:p>
            <a:pPr marL="0" indent="0">
              <a:buNone/>
            </a:pPr>
            <a:r>
              <a:rPr lang="tr-TR" dirty="0"/>
              <a:t>veya gecelik konaklamayı içerdiği sözleşmelerdir:</a:t>
            </a:r>
          </a:p>
          <a:p>
            <a:pPr marL="0" indent="0">
              <a:buNone/>
            </a:pPr>
            <a:r>
              <a:rPr lang="tr-TR" dirty="0"/>
              <a:t>a) Ulaştırma</a:t>
            </a:r>
          </a:p>
          <a:p>
            <a:pPr marL="0" indent="0">
              <a:buNone/>
            </a:pPr>
            <a:r>
              <a:rPr lang="tr-TR" dirty="0"/>
              <a:t>b) Konaklama</a:t>
            </a:r>
          </a:p>
          <a:p>
            <a:pPr marL="0" indent="0">
              <a:buNone/>
            </a:pPr>
            <a:r>
              <a:rPr lang="tr-TR" dirty="0"/>
              <a:t>c) Ulaştırma ve konaklama hizmetlerine bağlı olmayan başka turizm hizmetleri.</a:t>
            </a:r>
          </a:p>
          <a:p>
            <a:pPr marL="0" indent="0">
              <a:buNone/>
            </a:pPr>
            <a:r>
              <a:rPr lang="tr-TR" dirty="0"/>
              <a:t>(2) Turun ayrıntılarının, paket tur düzenleyicisi, aracısı veya tüketici tarafından</a:t>
            </a:r>
          </a:p>
          <a:p>
            <a:pPr marL="0" indent="0">
              <a:buNone/>
            </a:pPr>
            <a:r>
              <a:rPr lang="tr-TR" dirty="0"/>
              <a:t>belirlenmiş olması veya aynı paket tur içindeki hizmetlerin ayrı ayrı</a:t>
            </a:r>
          </a:p>
          <a:p>
            <a:pPr marL="0" indent="0">
              <a:buNone/>
            </a:pPr>
            <a:r>
              <a:rPr lang="tr-TR" dirty="0"/>
              <a:t>faturalandırılması hâllerinde de bu madde hükümleri uygulanır.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602388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a:solidFill>
                  <a:srgbClr val="C00000"/>
                </a:solidFill>
              </a:rPr>
              <a:t>Ayrıca paket turlar aşağıda belirtilen kısaltmalar için de kullanılır.</a:t>
            </a:r>
          </a:p>
          <a:p>
            <a:pPr marL="0" indent="0">
              <a:buNone/>
            </a:pPr>
            <a:r>
              <a:rPr lang="tr-TR" dirty="0"/>
              <a:t>* IT - </a:t>
            </a:r>
            <a:r>
              <a:rPr lang="tr-TR" dirty="0" err="1" smtClean="0"/>
              <a:t>Inclusive</a:t>
            </a:r>
            <a:r>
              <a:rPr lang="tr-TR" dirty="0" smtClean="0"/>
              <a:t> </a:t>
            </a:r>
            <a:r>
              <a:rPr lang="tr-TR" dirty="0" err="1"/>
              <a:t>Tour</a:t>
            </a:r>
            <a:r>
              <a:rPr lang="tr-TR" dirty="0"/>
              <a:t>: Ulaştırma + konaklama hizmetlerinin tek bir fiyatta toplanan bir kişilik fiyatı</a:t>
            </a:r>
          </a:p>
          <a:p>
            <a:pPr marL="0" indent="0">
              <a:buNone/>
            </a:pPr>
            <a:r>
              <a:rPr lang="tr-TR" dirty="0"/>
              <a:t>*GIT – </a:t>
            </a:r>
            <a:r>
              <a:rPr lang="tr-TR" dirty="0" err="1"/>
              <a:t>Group</a:t>
            </a:r>
            <a:r>
              <a:rPr lang="tr-TR" dirty="0"/>
              <a:t> </a:t>
            </a:r>
            <a:r>
              <a:rPr lang="tr-TR" dirty="0" err="1" smtClean="0"/>
              <a:t>Inculisive</a:t>
            </a:r>
            <a:r>
              <a:rPr lang="tr-TR" dirty="0" smtClean="0"/>
              <a:t> </a:t>
            </a:r>
            <a:r>
              <a:rPr lang="tr-TR" dirty="0" err="1"/>
              <a:t>Tour</a:t>
            </a:r>
            <a:r>
              <a:rPr lang="tr-TR" dirty="0"/>
              <a:t>: Ulaştırma + konaklama grup fiyatı</a:t>
            </a:r>
          </a:p>
          <a:p>
            <a:pPr marL="0" indent="0">
              <a:buNone/>
            </a:pPr>
            <a:r>
              <a:rPr lang="tr-TR" dirty="0"/>
              <a:t>* ITC – </a:t>
            </a:r>
            <a:r>
              <a:rPr lang="tr-TR" dirty="0" err="1" smtClean="0"/>
              <a:t>Incluisive</a:t>
            </a:r>
            <a:r>
              <a:rPr lang="tr-TR" dirty="0" smtClean="0"/>
              <a:t> </a:t>
            </a:r>
            <a:r>
              <a:rPr lang="tr-TR" dirty="0" err="1"/>
              <a:t>Tour</a:t>
            </a:r>
            <a:r>
              <a:rPr lang="tr-TR" dirty="0"/>
              <a:t>: Paket turun charter uçakla yapılması durumundaki fiyatı.</a:t>
            </a:r>
          </a:p>
          <a:p>
            <a:pPr marL="0" indent="0">
              <a:buNone/>
            </a:pPr>
            <a:r>
              <a:rPr lang="tr-TR" dirty="0"/>
              <a:t>* ITX – </a:t>
            </a:r>
            <a:r>
              <a:rPr lang="tr-TR" dirty="0" err="1" smtClean="0"/>
              <a:t>Inclusive</a:t>
            </a:r>
            <a:r>
              <a:rPr lang="tr-TR" dirty="0" smtClean="0"/>
              <a:t> </a:t>
            </a:r>
            <a:r>
              <a:rPr lang="tr-TR" dirty="0" err="1"/>
              <a:t>Tour</a:t>
            </a:r>
            <a:r>
              <a:rPr lang="tr-TR" dirty="0"/>
              <a:t>: Paket turun normal tarifeli uçakla yapılması durumundaki fiyatı.</a:t>
            </a:r>
          </a:p>
          <a:p>
            <a:pPr marL="0" indent="0">
              <a:buNone/>
            </a:pPr>
            <a:endParaRPr lang="tr-TR" dirty="0" smtClean="0">
              <a:solidFill>
                <a:srgbClr val="C00000"/>
              </a:solidFill>
            </a:endParaRPr>
          </a:p>
          <a:p>
            <a:pPr marL="0" indent="0">
              <a:buNone/>
            </a:pPr>
            <a:r>
              <a:rPr lang="tr-TR" dirty="0" smtClean="0">
                <a:solidFill>
                  <a:srgbClr val="C00000"/>
                </a:solidFill>
              </a:rPr>
              <a:t>Paket Turun Tarihçesi</a:t>
            </a:r>
          </a:p>
          <a:p>
            <a:pPr marL="0" indent="0">
              <a:buNone/>
            </a:pPr>
            <a:r>
              <a:rPr lang="tr-TR" dirty="0" smtClean="0">
                <a:solidFill>
                  <a:srgbClr val="C00000"/>
                </a:solidFill>
              </a:rPr>
              <a:t>	</a:t>
            </a:r>
            <a:r>
              <a:rPr lang="tr-TR" dirty="0" smtClean="0"/>
              <a:t>Bugünkü </a:t>
            </a:r>
            <a:r>
              <a:rPr lang="tr-TR" dirty="0"/>
              <a:t>anlamıyla ilk paket tur, 1841 yılında, İngiltere’nin </a:t>
            </a:r>
            <a:r>
              <a:rPr lang="tr-TR" dirty="0" err="1" smtClean="0"/>
              <a:t>Leicester</a:t>
            </a:r>
            <a:r>
              <a:rPr lang="tr-TR" dirty="0" smtClean="0"/>
              <a:t> </a:t>
            </a:r>
            <a:r>
              <a:rPr lang="tr-TR" dirty="0"/>
              <a:t>kentinden 20 km uzaklıkta bulunan </a:t>
            </a:r>
            <a:r>
              <a:rPr lang="tr-TR" dirty="0" err="1" smtClean="0"/>
              <a:t>Loughborough</a:t>
            </a:r>
            <a:r>
              <a:rPr lang="tr-TR" dirty="0" smtClean="0"/>
              <a:t> </a:t>
            </a:r>
            <a:r>
              <a:rPr lang="tr-TR" dirty="0"/>
              <a:t>kentindeki bir festivale, 571 kişilik turist kafilesini trenle götüren Thomas </a:t>
            </a:r>
            <a:r>
              <a:rPr lang="tr-TR" dirty="0" err="1"/>
              <a:t>Cook</a:t>
            </a:r>
            <a:r>
              <a:rPr lang="tr-TR" dirty="0"/>
              <a:t> tarafından düzenlenmiştir</a:t>
            </a:r>
            <a:r>
              <a:rPr lang="tr-TR" dirty="0" smtClean="0"/>
              <a:t>. Thomas </a:t>
            </a:r>
            <a:r>
              <a:rPr lang="tr-TR" dirty="0" err="1"/>
              <a:t>Cook</a:t>
            </a:r>
            <a:r>
              <a:rPr lang="tr-TR" dirty="0"/>
              <a:t>, paket turun ilk mucidi olarak kabul edilmektedir. Bu gezi sonucunda, geziye katılanların memnun kalmaları nedeniyle bu tür organizasyonların ticari amaçla yapılabileceği ortaya çıkmıştır.</a:t>
            </a:r>
            <a:endParaRPr lang="tr-TR" dirty="0" smtClean="0"/>
          </a:p>
          <a:p>
            <a:pPr marL="0" indent="0">
              <a:buNone/>
            </a:pPr>
            <a:r>
              <a:rPr lang="tr-TR" dirty="0" smtClean="0"/>
              <a:t>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084990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0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62500" lnSpcReduction="20000"/>
          </a:bodyPr>
          <a:lstStyle/>
          <a:p>
            <a:pPr marL="0" indent="0">
              <a:buNone/>
            </a:pPr>
            <a:r>
              <a:rPr lang="tr-TR" dirty="0"/>
              <a:t>Paket Turların Tarihçesi Paket turların hızlı bir şekilde gelişimi ve geniş halk kitlelerine kısa sürede yayılışı, İkinci Dünya Savaşı’ndan sonra başlamıştır. Nitekim, 1945 yılından sonra atıl kalan çok sayıdaki askeri uçağın paket tur düzenlemek koşuluyla kullanılmasına izin verilmesi sonucu, özel havayolu işletmeleri kurulmuş böylece soğuk ve yağışlı iklime sahip olan daha gelişmiş Kuzey Avrupa ülkelerinden; güneş ve denizin bulunduğu Güney Avrupa ülkelerine organize turlar düzenlenmiştir. Avrupa’daki turist trafiğini hızlandıran bu turlar ilk kez 1948 yılında İngiltere’de düzenlenmiştir</a:t>
            </a:r>
            <a:r>
              <a:rPr lang="tr-TR" dirty="0" smtClean="0"/>
              <a:t>.</a:t>
            </a:r>
          </a:p>
          <a:p>
            <a:pPr marL="0" indent="0">
              <a:buNone/>
            </a:pPr>
            <a:r>
              <a:rPr lang="tr-TR" dirty="0"/>
              <a:t>II. Dünya Savaşı’na kadar olan dönemde seyahat </a:t>
            </a:r>
            <a:r>
              <a:rPr lang="tr-TR" dirty="0" err="1"/>
              <a:t>acentaları</a:t>
            </a:r>
            <a:r>
              <a:rPr lang="tr-TR" dirty="0"/>
              <a:t> </a:t>
            </a:r>
            <a:r>
              <a:rPr lang="tr-TR" dirty="0" smtClean="0"/>
              <a:t>ile yapılan </a:t>
            </a:r>
            <a:r>
              <a:rPr lang="tr-TR" dirty="0"/>
              <a:t>turlar özellikle demiryolu ve denizyolları </a:t>
            </a:r>
            <a:r>
              <a:rPr lang="tr-TR" dirty="0" smtClean="0"/>
              <a:t>aracılığıyla oldukça </a:t>
            </a:r>
            <a:r>
              <a:rPr lang="tr-TR" dirty="0"/>
              <a:t>gelişmiştir.</a:t>
            </a:r>
          </a:p>
          <a:p>
            <a:pPr marL="0" indent="0">
              <a:buNone/>
            </a:pPr>
            <a:r>
              <a:rPr lang="tr-TR" dirty="0"/>
              <a:t>Bu turların çoğu İsviçre ve Güney Fransa’ya yöneliktir.</a:t>
            </a:r>
          </a:p>
          <a:p>
            <a:pPr marL="0" indent="0">
              <a:buNone/>
            </a:pPr>
            <a:r>
              <a:rPr lang="tr-TR" dirty="0"/>
              <a:t>II. Dünya Savaşı sonrası ilk defa «Charter» </a:t>
            </a:r>
            <a:r>
              <a:rPr lang="tr-TR" dirty="0" smtClean="0"/>
              <a:t>uçuşlar </a:t>
            </a:r>
            <a:r>
              <a:rPr lang="tr-TR" dirty="0" smtClean="0"/>
              <a:t>gerçekleştirilmiştir</a:t>
            </a:r>
            <a:r>
              <a:rPr lang="tr-TR" dirty="0"/>
              <a:t>. Bu sayede tur operatörleri de </a:t>
            </a:r>
            <a:r>
              <a:rPr lang="tr-TR" dirty="0" smtClean="0"/>
              <a:t>gelişmeye başlamıştır</a:t>
            </a:r>
            <a:r>
              <a:rPr lang="tr-TR" dirty="0"/>
              <a:t>.</a:t>
            </a:r>
          </a:p>
          <a:p>
            <a:pPr marL="0" indent="0">
              <a:buNone/>
            </a:pPr>
            <a:r>
              <a:rPr lang="tr-TR" dirty="0"/>
              <a:t>1950 yılında “</a:t>
            </a:r>
            <a:r>
              <a:rPr lang="tr-TR" dirty="0" err="1"/>
              <a:t>Horizon</a:t>
            </a:r>
            <a:r>
              <a:rPr lang="tr-TR" dirty="0"/>
              <a:t> </a:t>
            </a:r>
            <a:r>
              <a:rPr lang="tr-TR" dirty="0" err="1"/>
              <a:t>Holidays</a:t>
            </a:r>
            <a:r>
              <a:rPr lang="tr-TR" dirty="0"/>
              <a:t>” adlı İngiliz tur operatörü, </a:t>
            </a:r>
            <a:r>
              <a:rPr lang="tr-TR" dirty="0" smtClean="0"/>
              <a:t>Korsika’ya havayoluyla </a:t>
            </a:r>
            <a:r>
              <a:rPr lang="tr-TR" dirty="0"/>
              <a:t>300 kişiye deneme amaçlı paket tur organize etmiştir. </a:t>
            </a:r>
            <a:endParaRPr lang="tr-TR" dirty="0" smtClean="0"/>
          </a:p>
          <a:p>
            <a:pPr marL="0" indent="0">
              <a:buNone/>
            </a:pPr>
            <a:r>
              <a:rPr lang="tr-TR" dirty="0"/>
              <a:t>1955 yılında İsviçre ve İspanya’ya charter seferleri </a:t>
            </a:r>
            <a:r>
              <a:rPr lang="tr-TR" dirty="0" smtClean="0"/>
              <a:t>ile kapsamlı </a:t>
            </a:r>
            <a:r>
              <a:rPr lang="tr-TR" dirty="0"/>
              <a:t>turlar düzenlenmiştir.</a:t>
            </a:r>
          </a:p>
          <a:p>
            <a:pPr marL="0" indent="0">
              <a:buNone/>
            </a:pPr>
            <a:r>
              <a:rPr lang="tr-TR" dirty="0"/>
              <a:t>Önceleri İngiltere çıkışlı olan paket turlar, daha </a:t>
            </a:r>
            <a:r>
              <a:rPr lang="tr-TR" dirty="0" smtClean="0"/>
              <a:t>sonra İskandinavya</a:t>
            </a:r>
            <a:r>
              <a:rPr lang="tr-TR" dirty="0"/>
              <a:t>, Batı Almanya, </a:t>
            </a:r>
            <a:r>
              <a:rPr lang="tr-TR" dirty="0" smtClean="0"/>
              <a:t>Benelux </a:t>
            </a:r>
            <a:r>
              <a:rPr lang="tr-TR" dirty="0"/>
              <a:t>ülkeleri çıkışlı </a:t>
            </a:r>
            <a:r>
              <a:rPr lang="tr-TR" dirty="0" smtClean="0"/>
              <a:t>olmaya başlamıştır</a:t>
            </a:r>
            <a:r>
              <a:rPr lang="tr-TR" dirty="0"/>
              <a:t>. Son otuz yılda seyahat işletmeciliği alanında </a:t>
            </a:r>
            <a:r>
              <a:rPr lang="tr-TR" dirty="0" smtClean="0"/>
              <a:t>hızla gelişme </a:t>
            </a:r>
            <a:r>
              <a:rPr lang="tr-TR" dirty="0"/>
              <a:t>sürecine girilmiştir.</a:t>
            </a:r>
          </a:p>
          <a:p>
            <a:pPr marL="0" indent="0">
              <a:buNone/>
            </a:pPr>
            <a:r>
              <a:rPr lang="tr-TR" dirty="0"/>
              <a:t>Bu tarihten sonra seyahat </a:t>
            </a:r>
            <a:r>
              <a:rPr lang="tr-TR" dirty="0" err="1"/>
              <a:t>acentaları</a:t>
            </a:r>
            <a:r>
              <a:rPr lang="tr-TR" dirty="0"/>
              <a:t> yanında tur </a:t>
            </a:r>
            <a:r>
              <a:rPr lang="tr-TR" dirty="0" smtClean="0"/>
              <a:t>paketi hazırlayan</a:t>
            </a:r>
            <a:r>
              <a:rPr lang="tr-TR" dirty="0"/>
              <a:t>, taşıma araçlarını toptan kiralayan tur </a:t>
            </a:r>
            <a:r>
              <a:rPr lang="tr-TR" dirty="0" smtClean="0"/>
              <a:t>operatörleri ortaya </a:t>
            </a:r>
            <a:r>
              <a:rPr lang="tr-TR" dirty="0"/>
              <a:t>çıkmıştır.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57670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9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7500" lnSpcReduction="20000"/>
          </a:bodyPr>
          <a:lstStyle/>
          <a:p>
            <a:pPr marL="0" indent="0">
              <a:buNone/>
            </a:pPr>
            <a:r>
              <a:rPr lang="tr-TR" dirty="0" smtClean="0">
                <a:solidFill>
                  <a:srgbClr val="C00000"/>
                </a:solidFill>
              </a:rPr>
              <a:t>Paket tur özellikleri;</a:t>
            </a:r>
          </a:p>
          <a:p>
            <a:pPr marL="0" indent="0">
              <a:buNone/>
            </a:pPr>
            <a:r>
              <a:rPr lang="tr-TR" dirty="0" smtClean="0"/>
              <a:t>1-Daha çok kültür ağırlıklıdır,</a:t>
            </a:r>
          </a:p>
          <a:p>
            <a:pPr marL="0" indent="0">
              <a:buNone/>
            </a:pPr>
            <a:r>
              <a:rPr lang="tr-TR" dirty="0" smtClean="0"/>
              <a:t>2-Turist rehberi eşliğinde gerçekleştirilir,</a:t>
            </a:r>
          </a:p>
          <a:p>
            <a:pPr marL="0" indent="0">
              <a:buNone/>
            </a:pPr>
            <a:r>
              <a:rPr lang="tr-TR" dirty="0" smtClean="0"/>
              <a:t>3-Durağan değildir,</a:t>
            </a:r>
          </a:p>
          <a:p>
            <a:pPr marL="0" indent="0">
              <a:buNone/>
            </a:pPr>
            <a:r>
              <a:rPr lang="tr-TR" dirty="0" smtClean="0"/>
              <a:t>4-Grupla gezilir,</a:t>
            </a:r>
          </a:p>
          <a:p>
            <a:pPr marL="0" indent="0">
              <a:buNone/>
            </a:pPr>
            <a:r>
              <a:rPr lang="tr-TR" dirty="0" smtClean="0"/>
              <a:t>5-Bir hizmetler bütününü kapsar,</a:t>
            </a:r>
          </a:p>
          <a:p>
            <a:pPr marL="0" indent="0">
              <a:buNone/>
            </a:pPr>
            <a:r>
              <a:rPr lang="tr-TR" dirty="0" smtClean="0"/>
              <a:t>6-Yurt içinde genellikle otobüsle yurt dışında ise havayolu ile yapılmaktadır.</a:t>
            </a:r>
          </a:p>
          <a:p>
            <a:pPr marL="0" indent="0">
              <a:buNone/>
            </a:pPr>
            <a:endParaRPr lang="tr-TR" dirty="0"/>
          </a:p>
          <a:p>
            <a:pPr marL="0" indent="0">
              <a:buNone/>
            </a:pPr>
            <a:r>
              <a:rPr lang="tr-TR" dirty="0" smtClean="0">
                <a:solidFill>
                  <a:srgbClr val="C00000"/>
                </a:solidFill>
              </a:rPr>
              <a:t>Paket turlar içerdikleri hizmet açısından 2 şekilde hazırlanırlar; </a:t>
            </a:r>
          </a:p>
          <a:p>
            <a:pPr marL="0" indent="0">
              <a:buNone/>
            </a:pPr>
            <a:r>
              <a:rPr lang="tr-TR" dirty="0" smtClean="0">
                <a:solidFill>
                  <a:srgbClr val="C00000"/>
                </a:solidFill>
              </a:rPr>
              <a:t>1-Basit-normal paket turlar:</a:t>
            </a:r>
            <a:r>
              <a:rPr lang="tr-TR" dirty="0" smtClean="0"/>
              <a:t> Sadece konaklama ve gidiş-dönüş bir ulaştırma hizmetini içerir.</a:t>
            </a:r>
          </a:p>
          <a:p>
            <a:pPr marL="0" indent="0">
              <a:buNone/>
            </a:pPr>
            <a:r>
              <a:rPr lang="tr-TR" dirty="0" smtClean="0">
                <a:solidFill>
                  <a:srgbClr val="C00000"/>
                </a:solidFill>
              </a:rPr>
              <a:t>2-Karmaşık-kapsamlı paket turlar: </a:t>
            </a:r>
            <a:r>
              <a:rPr lang="tr-TR" dirty="0" smtClean="0"/>
              <a:t>Konaklama ve ulaştırmanın yanında yeme-içme, eğlence, animasyon , şehir turları, yöresel gezileri ve rehberlik hizmetlerini içerir.</a:t>
            </a: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824300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solidFill>
                  <a:srgbClr val="C00000"/>
                </a:solidFill>
              </a:rPr>
              <a:t>Paket Turların Tercih </a:t>
            </a:r>
            <a:r>
              <a:rPr lang="tr-TR" dirty="0" smtClean="0">
                <a:solidFill>
                  <a:srgbClr val="C00000"/>
                </a:solidFill>
              </a:rPr>
              <a:t>Nedenleri</a:t>
            </a:r>
          </a:p>
          <a:p>
            <a:pPr marL="0" indent="0">
              <a:buNone/>
            </a:pPr>
            <a:r>
              <a:rPr lang="tr-TR" dirty="0">
                <a:solidFill>
                  <a:srgbClr val="C00000"/>
                </a:solidFill>
              </a:rPr>
              <a:t>A-Tüketiciler </a:t>
            </a:r>
            <a:r>
              <a:rPr lang="tr-TR" dirty="0" smtClean="0">
                <a:solidFill>
                  <a:srgbClr val="C00000"/>
                </a:solidFill>
              </a:rPr>
              <a:t>Açısından</a:t>
            </a:r>
          </a:p>
          <a:p>
            <a:pPr marL="0" indent="0">
              <a:buNone/>
            </a:pPr>
            <a:r>
              <a:rPr lang="tr-TR" dirty="0" smtClean="0">
                <a:solidFill>
                  <a:srgbClr val="C00000"/>
                </a:solidFill>
              </a:rPr>
              <a:t>*Paket </a:t>
            </a:r>
            <a:r>
              <a:rPr lang="tr-TR" dirty="0">
                <a:solidFill>
                  <a:srgbClr val="C00000"/>
                </a:solidFill>
              </a:rPr>
              <a:t>turun fiyatı: </a:t>
            </a:r>
            <a:r>
              <a:rPr lang="tr-TR" dirty="0"/>
              <a:t>Paket turların fiyatının daha cazip olması en önemli</a:t>
            </a:r>
          </a:p>
          <a:p>
            <a:pPr marL="0" indent="0">
              <a:buNone/>
            </a:pPr>
            <a:r>
              <a:rPr lang="tr-TR" dirty="0"/>
              <a:t>tercih nedenlerindendir. Tur operatörlerinin toplu rezervasyon ve blok</a:t>
            </a:r>
          </a:p>
          <a:p>
            <a:pPr marL="0" indent="0">
              <a:buNone/>
            </a:pPr>
            <a:r>
              <a:rPr lang="tr-TR" dirty="0"/>
              <a:t>satın – alma işleri ile gerçekleştirdiği paket turların fiyatları planlanmış</a:t>
            </a:r>
          </a:p>
          <a:p>
            <a:pPr marL="0" indent="0">
              <a:buNone/>
            </a:pPr>
            <a:r>
              <a:rPr lang="tr-TR" dirty="0"/>
              <a:t>bir turun fiyatına oranla daha düşüktür.</a:t>
            </a:r>
          </a:p>
          <a:p>
            <a:pPr marL="0" indent="0">
              <a:buNone/>
            </a:pPr>
            <a:r>
              <a:rPr lang="tr-TR" dirty="0" smtClean="0">
                <a:solidFill>
                  <a:srgbClr val="C00000"/>
                </a:solidFill>
              </a:rPr>
              <a:t>* </a:t>
            </a:r>
            <a:r>
              <a:rPr lang="tr-TR" dirty="0">
                <a:solidFill>
                  <a:srgbClr val="C00000"/>
                </a:solidFill>
              </a:rPr>
              <a:t>Güvenlik: </a:t>
            </a:r>
            <a:r>
              <a:rPr lang="tr-TR" dirty="0"/>
              <a:t>Paket tura katılan tüketiciler bilmedikleri bir bölgeye gittikleri</a:t>
            </a:r>
          </a:p>
          <a:p>
            <a:pPr marL="0" indent="0">
              <a:buNone/>
            </a:pPr>
            <a:r>
              <a:rPr lang="tr-TR" dirty="0"/>
              <a:t>için kendilerine yardımcı olacak ve güvenilir bir tur operatörü tarafından</a:t>
            </a:r>
          </a:p>
          <a:p>
            <a:pPr marL="0" indent="0">
              <a:buNone/>
            </a:pPr>
            <a:r>
              <a:rPr lang="tr-TR" dirty="0"/>
              <a:t>gönderilmeyi tercih ederler.</a:t>
            </a:r>
          </a:p>
          <a:p>
            <a:pPr marL="0" indent="0">
              <a:buNone/>
            </a:pPr>
            <a:r>
              <a:rPr lang="tr-TR" dirty="0" smtClean="0">
                <a:solidFill>
                  <a:srgbClr val="C00000"/>
                </a:solidFill>
              </a:rPr>
              <a:t>* </a:t>
            </a:r>
            <a:r>
              <a:rPr lang="tr-TR" dirty="0">
                <a:solidFill>
                  <a:srgbClr val="C00000"/>
                </a:solidFill>
              </a:rPr>
              <a:t>Zaman tasarrufu: </a:t>
            </a:r>
            <a:r>
              <a:rPr lang="tr-TR" dirty="0"/>
              <a:t>Tüketiciler paket turu satın alarak bir takım seyahat</a:t>
            </a:r>
          </a:p>
          <a:p>
            <a:pPr marL="0" indent="0">
              <a:buNone/>
            </a:pPr>
            <a:r>
              <a:rPr lang="tr-TR" dirty="0"/>
              <a:t>formalitelerinden kurtulur. Uçak bileti almak, otel rezervasyonu</a:t>
            </a:r>
          </a:p>
          <a:p>
            <a:pPr marL="0" indent="0">
              <a:buNone/>
            </a:pPr>
            <a:r>
              <a:rPr lang="tr-TR" dirty="0"/>
              <a:t>yaptırmak, gezi programı hazırlamak gibi…</a:t>
            </a:r>
          </a:p>
          <a:p>
            <a:pPr marL="0" indent="0">
              <a:buNone/>
            </a:pPr>
            <a:r>
              <a:rPr lang="tr-TR" dirty="0" smtClean="0">
                <a:solidFill>
                  <a:srgbClr val="C00000"/>
                </a:solidFill>
              </a:rPr>
              <a:t>* </a:t>
            </a:r>
            <a:r>
              <a:rPr lang="tr-TR" dirty="0">
                <a:solidFill>
                  <a:srgbClr val="C00000"/>
                </a:solidFill>
              </a:rPr>
              <a:t>Deneyim ve tecrübe: </a:t>
            </a:r>
            <a:r>
              <a:rPr lang="tr-TR" dirty="0"/>
              <a:t>Tüketiciler kendileri için hazırlanan değişik paket</a:t>
            </a:r>
          </a:p>
          <a:p>
            <a:pPr marL="0" indent="0">
              <a:buNone/>
            </a:pPr>
            <a:r>
              <a:rPr lang="tr-TR" dirty="0"/>
              <a:t>turlardan birini satın alarak hiç bilmedikleri bir bölgeye seyahatlerini</a:t>
            </a:r>
          </a:p>
          <a:p>
            <a:pPr marL="0" indent="0">
              <a:buNone/>
            </a:pPr>
            <a:r>
              <a:rPr lang="tr-TR" dirty="0"/>
              <a:t>gerçekleştirir. Bu bölgede konuşulan dil, kullanılan para, gezilecek yerler</a:t>
            </a:r>
          </a:p>
          <a:p>
            <a:pPr marL="0" indent="0">
              <a:buNone/>
            </a:pPr>
            <a:r>
              <a:rPr lang="tr-TR" dirty="0"/>
              <a:t>tur operatörü tarafından organize edilir.</a:t>
            </a:r>
          </a:p>
          <a:p>
            <a:pPr marL="0" indent="0">
              <a:buNone/>
            </a:pPr>
            <a:r>
              <a:rPr lang="tr-TR" dirty="0" smtClean="0">
                <a:solidFill>
                  <a:srgbClr val="C00000"/>
                </a:solidFill>
              </a:rPr>
              <a:t>*Giderlerin </a:t>
            </a:r>
            <a:r>
              <a:rPr lang="tr-TR" dirty="0">
                <a:solidFill>
                  <a:srgbClr val="C00000"/>
                </a:solidFill>
              </a:rPr>
              <a:t>bilinmesi: </a:t>
            </a:r>
            <a:r>
              <a:rPr lang="tr-TR" dirty="0"/>
              <a:t>Tüketiciler paket tura katılacak turistler</a:t>
            </a:r>
          </a:p>
          <a:p>
            <a:pPr marL="0" indent="0">
              <a:buNone/>
            </a:pPr>
            <a:r>
              <a:rPr lang="tr-TR" dirty="0"/>
              <a:t>harcamalarını bilir. Paket turun satış fiyatını bildikleri için ekstra</a:t>
            </a:r>
          </a:p>
          <a:p>
            <a:pPr marL="0" indent="0">
              <a:buNone/>
            </a:pPr>
            <a:r>
              <a:rPr lang="tr-TR" dirty="0"/>
              <a:t>harcamalarını kendilerine göre ayarlarlar.</a:t>
            </a:r>
          </a:p>
          <a:p>
            <a:pPr marL="0" indent="0">
              <a:buNone/>
            </a:pP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60294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7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10000"/>
          </a:bodyPr>
          <a:lstStyle/>
          <a:p>
            <a:pPr marL="0" indent="0">
              <a:buNone/>
            </a:pPr>
            <a:r>
              <a:rPr lang="tr-TR" dirty="0">
                <a:solidFill>
                  <a:srgbClr val="C00000"/>
                </a:solidFill>
              </a:rPr>
              <a:t>B-İşletmeler </a:t>
            </a:r>
            <a:r>
              <a:rPr lang="tr-TR" dirty="0" smtClean="0">
                <a:solidFill>
                  <a:srgbClr val="C00000"/>
                </a:solidFill>
              </a:rPr>
              <a:t>Açısından</a:t>
            </a:r>
          </a:p>
          <a:p>
            <a:pPr marL="0" indent="0">
              <a:buNone/>
            </a:pPr>
            <a:r>
              <a:rPr lang="tr-TR" dirty="0" smtClean="0">
                <a:solidFill>
                  <a:srgbClr val="C00000"/>
                </a:solidFill>
              </a:rPr>
              <a:t>*Finansman </a:t>
            </a:r>
            <a:r>
              <a:rPr lang="tr-TR" dirty="0">
                <a:solidFill>
                  <a:srgbClr val="C00000"/>
                </a:solidFill>
              </a:rPr>
              <a:t>sağlaması: </a:t>
            </a:r>
            <a:r>
              <a:rPr lang="tr-TR" dirty="0"/>
              <a:t>Tur operatörleri, daha önceden satın </a:t>
            </a:r>
            <a:r>
              <a:rPr lang="tr-TR" dirty="0" smtClean="0"/>
              <a:t>aldıkları hizmetler </a:t>
            </a:r>
            <a:r>
              <a:rPr lang="tr-TR" dirty="0"/>
              <a:t>için konaklama ve ulaştırma işletmelerine ön ödeme yapar. </a:t>
            </a:r>
            <a:r>
              <a:rPr lang="tr-TR" dirty="0" smtClean="0"/>
              <a:t>Bu para </a:t>
            </a:r>
            <a:r>
              <a:rPr lang="tr-TR" dirty="0"/>
              <a:t>kaynağı müşteri otele gelmeden tur operatörleri </a:t>
            </a:r>
            <a:r>
              <a:rPr lang="tr-TR" dirty="0" smtClean="0"/>
              <a:t>tarafından işletmelere </a:t>
            </a:r>
            <a:r>
              <a:rPr lang="tr-TR" dirty="0"/>
              <a:t>aktarıldığından, sezon öncesinde finansman sağlar.</a:t>
            </a:r>
          </a:p>
          <a:p>
            <a:pPr marL="0" indent="0">
              <a:buNone/>
            </a:pPr>
            <a:r>
              <a:rPr lang="tr-TR" dirty="0" smtClean="0">
                <a:solidFill>
                  <a:srgbClr val="C00000"/>
                </a:solidFill>
              </a:rPr>
              <a:t>* Tanıtım</a:t>
            </a:r>
            <a:r>
              <a:rPr lang="tr-TR" dirty="0">
                <a:solidFill>
                  <a:srgbClr val="C00000"/>
                </a:solidFill>
              </a:rPr>
              <a:t>: </a:t>
            </a:r>
            <a:r>
              <a:rPr lang="tr-TR" dirty="0"/>
              <a:t>Tur operatörlerinin hazırladığı katalog ve medya reklamları</a:t>
            </a:r>
            <a:r>
              <a:rPr lang="tr-TR" dirty="0" smtClean="0"/>
              <a:t>, işletmelerin </a:t>
            </a:r>
            <a:r>
              <a:rPr lang="tr-TR" dirty="0"/>
              <a:t>ülkeler arası tanıtımını yapar</a:t>
            </a:r>
            <a:r>
              <a:rPr lang="tr-TR" dirty="0" smtClean="0"/>
              <a:t>.</a:t>
            </a:r>
          </a:p>
          <a:p>
            <a:pPr marL="0" indent="0">
              <a:buNone/>
            </a:pPr>
            <a:r>
              <a:rPr lang="tr-TR" dirty="0">
                <a:solidFill>
                  <a:srgbClr val="C00000"/>
                </a:solidFill>
              </a:rPr>
              <a:t>Doluluk oranı: </a:t>
            </a:r>
            <a:r>
              <a:rPr lang="tr-TR" dirty="0"/>
              <a:t>Tur operatörleri konaklama ve ulaştırma </a:t>
            </a:r>
            <a:r>
              <a:rPr lang="tr-TR" dirty="0" smtClean="0"/>
              <a:t>işletmelerinin yatak </a:t>
            </a:r>
            <a:r>
              <a:rPr lang="tr-TR" dirty="0"/>
              <a:t>ve koltuklarını arka arkaya sattıkları için bu </a:t>
            </a:r>
            <a:r>
              <a:rPr lang="tr-TR" dirty="0" smtClean="0"/>
              <a:t>işletmelerin kapasitelerini </a:t>
            </a:r>
            <a:r>
              <a:rPr lang="tr-TR" dirty="0"/>
              <a:t>maksimum seviyeye getirerek doluluk oranını artırır.</a:t>
            </a:r>
          </a:p>
          <a:p>
            <a:pPr marL="0" indent="0">
              <a:buNone/>
            </a:pPr>
            <a:r>
              <a:rPr lang="tr-TR" dirty="0" smtClean="0">
                <a:solidFill>
                  <a:srgbClr val="C00000"/>
                </a:solidFill>
              </a:rPr>
              <a:t>* </a:t>
            </a:r>
            <a:r>
              <a:rPr lang="tr-TR" dirty="0">
                <a:solidFill>
                  <a:srgbClr val="C00000"/>
                </a:solidFill>
              </a:rPr>
              <a:t>Yeni bölgeler: </a:t>
            </a:r>
            <a:r>
              <a:rPr lang="tr-TR" dirty="0"/>
              <a:t>Tur operatörleri, değişik turizm bölgeleri ve </a:t>
            </a:r>
            <a:r>
              <a:rPr lang="tr-TR" dirty="0" smtClean="0"/>
              <a:t>pazarları oluşturarak </a:t>
            </a:r>
            <a:r>
              <a:rPr lang="tr-TR" dirty="0"/>
              <a:t>yeni iş istihdamları yaratır.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835148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92500" lnSpcReduction="10000"/>
          </a:bodyPr>
          <a:lstStyle/>
          <a:p>
            <a:pPr marL="0" indent="0">
              <a:buNone/>
            </a:pPr>
            <a:r>
              <a:rPr lang="tr-TR" dirty="0">
                <a:solidFill>
                  <a:srgbClr val="C00000"/>
                </a:solidFill>
              </a:rPr>
              <a:t>C-Tur Operatörleri açısından paket tur programlarının tercih </a:t>
            </a:r>
            <a:r>
              <a:rPr lang="tr-TR" dirty="0" smtClean="0">
                <a:solidFill>
                  <a:srgbClr val="C00000"/>
                </a:solidFill>
              </a:rPr>
              <a:t>nedenleri</a:t>
            </a:r>
          </a:p>
          <a:p>
            <a:pPr marL="0" indent="0">
              <a:buNone/>
            </a:pPr>
            <a:r>
              <a:rPr lang="tr-TR" dirty="0" smtClean="0"/>
              <a:t>*Üretici işletmelerden </a:t>
            </a:r>
            <a:r>
              <a:rPr lang="tr-TR" dirty="0"/>
              <a:t>sunulan hizmetleri blok halinde satın </a:t>
            </a:r>
            <a:r>
              <a:rPr lang="tr-TR" dirty="0" smtClean="0"/>
              <a:t>alarak düşük </a:t>
            </a:r>
            <a:r>
              <a:rPr lang="tr-TR" dirty="0"/>
              <a:t>fiyatlar elde </a:t>
            </a:r>
            <a:r>
              <a:rPr lang="tr-TR" dirty="0" smtClean="0"/>
              <a:t>edebilme,</a:t>
            </a:r>
            <a:endParaRPr lang="tr-TR" dirty="0"/>
          </a:p>
          <a:p>
            <a:pPr marL="0" indent="0">
              <a:buNone/>
            </a:pPr>
            <a:r>
              <a:rPr lang="tr-TR" dirty="0" smtClean="0"/>
              <a:t>*Tur </a:t>
            </a:r>
            <a:r>
              <a:rPr lang="tr-TR" dirty="0"/>
              <a:t>bedellerinin tüketicilerden </a:t>
            </a:r>
            <a:r>
              <a:rPr lang="tr-TR" dirty="0" smtClean="0"/>
              <a:t>peşin </a:t>
            </a:r>
            <a:r>
              <a:rPr lang="tr-TR" dirty="0"/>
              <a:t>alınması ile </a:t>
            </a:r>
            <a:r>
              <a:rPr lang="tr-TR" dirty="0" smtClean="0"/>
              <a:t>işletmeye ön finansman sağlanması,</a:t>
            </a:r>
            <a:endParaRPr lang="tr-TR" dirty="0"/>
          </a:p>
          <a:p>
            <a:pPr marL="0" indent="0">
              <a:buNone/>
            </a:pPr>
            <a:r>
              <a:rPr lang="tr-TR" dirty="0" smtClean="0"/>
              <a:t>*Tur </a:t>
            </a:r>
            <a:r>
              <a:rPr lang="tr-TR" dirty="0"/>
              <a:t>programlarının tanıtımı ve </a:t>
            </a:r>
            <a:r>
              <a:rPr lang="tr-TR" dirty="0" smtClean="0"/>
              <a:t>reklamının </a:t>
            </a:r>
            <a:r>
              <a:rPr lang="tr-TR" dirty="0"/>
              <a:t>yapılması </a:t>
            </a:r>
            <a:r>
              <a:rPr lang="tr-TR" dirty="0" smtClean="0"/>
              <a:t>konusunda konaklama </a:t>
            </a:r>
            <a:r>
              <a:rPr lang="tr-TR" dirty="0"/>
              <a:t>ve </a:t>
            </a:r>
            <a:r>
              <a:rPr lang="tr-TR" dirty="0" smtClean="0"/>
              <a:t>ulaştırma işletmelerinin </a:t>
            </a:r>
            <a:r>
              <a:rPr lang="tr-TR" dirty="0"/>
              <a:t>desteğinin </a:t>
            </a:r>
            <a:r>
              <a:rPr lang="tr-TR" dirty="0" smtClean="0"/>
              <a:t>alınması,</a:t>
            </a:r>
            <a:endParaRPr lang="tr-TR" dirty="0"/>
          </a:p>
          <a:p>
            <a:pPr marL="0" indent="0">
              <a:buNone/>
            </a:pPr>
            <a:r>
              <a:rPr lang="tr-TR" dirty="0" smtClean="0"/>
              <a:t>* </a:t>
            </a:r>
            <a:r>
              <a:rPr lang="tr-TR" dirty="0"/>
              <a:t>Katalog yardımıyla çok sayıda paket tur </a:t>
            </a:r>
            <a:r>
              <a:rPr lang="tr-TR" dirty="0" smtClean="0"/>
              <a:t>satışı,</a:t>
            </a:r>
            <a:endParaRPr lang="tr-TR" dirty="0"/>
          </a:p>
          <a:p>
            <a:pPr marL="0" indent="0">
              <a:buNone/>
            </a:pPr>
            <a:r>
              <a:rPr lang="tr-TR" dirty="0" smtClean="0"/>
              <a:t>* Ulaştırma </a:t>
            </a:r>
            <a:r>
              <a:rPr lang="tr-TR" dirty="0"/>
              <a:t>ve konaklama </a:t>
            </a:r>
            <a:r>
              <a:rPr lang="tr-TR" dirty="0" smtClean="0"/>
              <a:t>işletmeleriyle bütünleşme </a:t>
            </a:r>
            <a:r>
              <a:rPr lang="tr-TR" dirty="0"/>
              <a:t>ya da </a:t>
            </a:r>
            <a:r>
              <a:rPr lang="tr-TR" dirty="0" smtClean="0"/>
              <a:t>işbirliği olanaklarının </a:t>
            </a:r>
            <a:r>
              <a:rPr lang="tr-TR" dirty="0"/>
              <a:t>ve ayrıcalıkların kazanılması.</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2406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9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92500" lnSpcReduction="20000"/>
          </a:bodyPr>
          <a:lstStyle/>
          <a:p>
            <a:pPr marL="0" indent="0">
              <a:buNone/>
            </a:pPr>
            <a:r>
              <a:rPr lang="tr-TR" dirty="0" smtClean="0">
                <a:solidFill>
                  <a:srgbClr val="C00000"/>
                </a:solidFill>
              </a:rPr>
              <a:t>Paket turları tercih edenler;</a:t>
            </a:r>
          </a:p>
          <a:p>
            <a:pPr marL="0" indent="0">
              <a:buNone/>
            </a:pPr>
            <a:r>
              <a:rPr lang="tr-TR" dirty="0" smtClean="0"/>
              <a:t>*Kendi olanaklarıyla organizasyon yapamayan yaşlılar,</a:t>
            </a:r>
          </a:p>
          <a:p>
            <a:pPr marL="0" indent="0">
              <a:buNone/>
            </a:pPr>
            <a:r>
              <a:rPr lang="tr-TR" dirty="0" smtClean="0"/>
              <a:t>*Maddi imkanı sınırlı olanlar,</a:t>
            </a:r>
          </a:p>
          <a:p>
            <a:pPr marL="0" indent="0">
              <a:buNone/>
            </a:pPr>
            <a:r>
              <a:rPr lang="tr-TR" dirty="0" smtClean="0"/>
              <a:t>*Birden fazla yeri bir defada görmek isteyenler,</a:t>
            </a:r>
          </a:p>
          <a:p>
            <a:pPr marL="0" indent="0">
              <a:buNone/>
            </a:pPr>
            <a:r>
              <a:rPr lang="tr-TR" dirty="0" smtClean="0"/>
              <a:t>*Bir bölgeye ilk defa gidecek olanlar.</a:t>
            </a:r>
          </a:p>
          <a:p>
            <a:pPr marL="0" indent="0">
              <a:buNone/>
            </a:pPr>
            <a:r>
              <a:rPr lang="tr-TR" dirty="0" smtClean="0">
                <a:solidFill>
                  <a:srgbClr val="C00000"/>
                </a:solidFill>
              </a:rPr>
              <a:t>Paket turları tercih etmeyenler;</a:t>
            </a:r>
          </a:p>
          <a:p>
            <a:pPr marL="0" indent="0">
              <a:buNone/>
            </a:pPr>
            <a:r>
              <a:rPr lang="tr-TR" dirty="0" smtClean="0"/>
              <a:t>*Maddi imkanı iyi olanlar,</a:t>
            </a:r>
          </a:p>
          <a:p>
            <a:pPr marL="0" indent="0">
              <a:buNone/>
            </a:pPr>
            <a:r>
              <a:rPr lang="tr-TR" dirty="0" smtClean="0"/>
              <a:t>*Sürekli seyahat edenler,</a:t>
            </a:r>
          </a:p>
          <a:p>
            <a:pPr marL="0" indent="0">
              <a:buNone/>
            </a:pPr>
            <a:r>
              <a:rPr lang="tr-TR" dirty="0" smtClean="0"/>
              <a:t>*Özgür seyahat yapmak isteyenler,</a:t>
            </a:r>
          </a:p>
          <a:p>
            <a:pPr marL="0" indent="0">
              <a:buNone/>
            </a:pPr>
            <a:r>
              <a:rPr lang="tr-TR" dirty="0" smtClean="0"/>
              <a:t>*Bir bölgeye ikinci defa gidecekler,</a:t>
            </a:r>
          </a:p>
          <a:p>
            <a:pPr marL="0" indent="0">
              <a:buNone/>
            </a:pPr>
            <a:r>
              <a:rPr lang="tr-TR" dirty="0" smtClean="0"/>
              <a:t>*Tüm kurallara uymayı ve bir gruba bağımlı olmayı istemeyenler.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589756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62500" lnSpcReduction="20000"/>
          </a:bodyPr>
          <a:lstStyle/>
          <a:p>
            <a:pPr marL="0" indent="0" algn="ctr">
              <a:buNone/>
            </a:pPr>
            <a:r>
              <a:rPr lang="tr-TR" dirty="0" smtClean="0">
                <a:solidFill>
                  <a:srgbClr val="C00000"/>
                </a:solidFill>
              </a:rPr>
              <a:t>PAKET TUR ÇEŞİTLERİ</a:t>
            </a:r>
          </a:p>
          <a:p>
            <a:pPr marL="0" indent="0">
              <a:buNone/>
            </a:pPr>
            <a:r>
              <a:rPr lang="tr-TR" dirty="0" smtClean="0">
                <a:solidFill>
                  <a:srgbClr val="C00000"/>
                </a:solidFill>
              </a:rPr>
              <a:t>A-Konaklama şekline göre</a:t>
            </a:r>
          </a:p>
          <a:p>
            <a:pPr marL="0" indent="0">
              <a:buNone/>
            </a:pPr>
            <a:r>
              <a:rPr lang="tr-TR" dirty="0" smtClean="0"/>
              <a:t>1-Sejour (Kalıcı)</a:t>
            </a:r>
          </a:p>
          <a:p>
            <a:pPr marL="0" indent="0">
              <a:buNone/>
            </a:pPr>
            <a:r>
              <a:rPr lang="tr-TR" dirty="0" smtClean="0"/>
              <a:t>Bu tür paket turlar uzun gece konaklamayı içerir.</a:t>
            </a:r>
          </a:p>
          <a:p>
            <a:pPr marL="0" indent="0">
              <a:buNone/>
            </a:pPr>
            <a:r>
              <a:rPr lang="tr-TR" dirty="0" smtClean="0"/>
              <a:t>2-Itinerant (Gezgin)</a:t>
            </a:r>
          </a:p>
          <a:p>
            <a:pPr marL="0" indent="0">
              <a:buNone/>
            </a:pPr>
            <a:r>
              <a:rPr lang="tr-TR" dirty="0" smtClean="0"/>
              <a:t>Bu tür paket turlar bir yerde sadece birkaç gün kalınarak birçok bölgenin gezilmesiyle gerçekleşen turlardır.</a:t>
            </a:r>
          </a:p>
          <a:p>
            <a:pPr marL="0" indent="0">
              <a:buNone/>
            </a:pPr>
            <a:r>
              <a:rPr lang="tr-TR" dirty="0" smtClean="0">
                <a:solidFill>
                  <a:srgbClr val="C00000"/>
                </a:solidFill>
              </a:rPr>
              <a:t>B-Niteliğine göre</a:t>
            </a:r>
          </a:p>
          <a:p>
            <a:pPr marL="0" indent="0">
              <a:buNone/>
            </a:pPr>
            <a:r>
              <a:rPr lang="tr-TR" dirty="0" smtClean="0"/>
              <a:t>1-Bağımsız tur (</a:t>
            </a:r>
            <a:r>
              <a:rPr lang="tr-TR" dirty="0" err="1" smtClean="0"/>
              <a:t>fly</a:t>
            </a:r>
            <a:r>
              <a:rPr lang="tr-TR" dirty="0" smtClean="0"/>
              <a:t>/</a:t>
            </a:r>
            <a:r>
              <a:rPr lang="tr-TR" dirty="0" err="1" smtClean="0"/>
              <a:t>drive</a:t>
            </a:r>
            <a:r>
              <a:rPr lang="tr-TR" dirty="0" smtClean="0"/>
              <a:t>)</a:t>
            </a:r>
          </a:p>
          <a:p>
            <a:pPr marL="0" indent="0">
              <a:buNone/>
            </a:pPr>
            <a:r>
              <a:rPr lang="tr-TR" dirty="0" smtClean="0"/>
              <a:t>Kapalı grup adı da verilen en basit paket tur çeşididir. Tüketiciler paket turun sunduğu olanaklardan yararlanarak tatillerini geçirirler. Bunun yanında bir gruba bağlı olmanın dezavantajını da yaşamazlar. Bir konaklama işletmesine rezervasyon yapma , ulaştırma aracının rezervasyonunun yapılması , yiyecek  içecek türünün belirlenip rezervasyona ilave edilmesi bağımsız paket turlara örnek teşkil eder.</a:t>
            </a:r>
          </a:p>
          <a:p>
            <a:pPr marL="0" indent="0">
              <a:buNone/>
            </a:pPr>
            <a:r>
              <a:rPr lang="tr-TR" dirty="0" smtClean="0"/>
              <a:t>2-Hosted tur</a:t>
            </a:r>
          </a:p>
          <a:p>
            <a:pPr marL="0" indent="0">
              <a:buNone/>
            </a:pPr>
            <a:r>
              <a:rPr lang="tr-TR" dirty="0" smtClean="0"/>
              <a:t>Genellikle konukların kaldıkları konaklama işletmelerinde görev yapan ve otel rehberi olarak adlandırılan görevlilerin konuklara danışma ve bilgilendirme hizmeti vermesiyle gerçekleşen turlardır. </a:t>
            </a:r>
            <a:r>
              <a:rPr lang="tr-TR" dirty="0" err="1" smtClean="0"/>
              <a:t>Host’lar</a:t>
            </a:r>
            <a:r>
              <a:rPr lang="tr-TR" dirty="0" smtClean="0"/>
              <a:t> gruba geziler sırasında eşlik etmez ve her konaklama işletmesi için bir </a:t>
            </a:r>
            <a:r>
              <a:rPr lang="tr-TR" dirty="0" err="1" smtClean="0"/>
              <a:t>host</a:t>
            </a:r>
            <a:r>
              <a:rPr lang="tr-TR" dirty="0" smtClean="0"/>
              <a:t> görevlendirilir.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966707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55000" lnSpcReduction="20000"/>
          </a:bodyPr>
          <a:lstStyle/>
          <a:p>
            <a:pPr marL="0" indent="0">
              <a:buNone/>
            </a:pPr>
            <a:r>
              <a:rPr lang="tr-TR" dirty="0"/>
              <a:t>3-Rehberli tur</a:t>
            </a:r>
          </a:p>
          <a:p>
            <a:pPr marL="0" indent="0">
              <a:buNone/>
            </a:pPr>
            <a:r>
              <a:rPr lang="tr-TR" dirty="0"/>
              <a:t>Bu tür turlarda grupla birlikte tüm gezi boyunca bir ya da birden fazla rehber görev yapmaktadır. Bu turlarda grubun serbest zamanı oldukça sınırlıdır ve program çok detaylıdır ve grup üyelerinin bu programa </a:t>
            </a:r>
            <a:r>
              <a:rPr lang="tr-TR" dirty="0" smtClean="0"/>
              <a:t>uymaları beklenir</a:t>
            </a:r>
            <a:r>
              <a:rPr lang="tr-TR" dirty="0"/>
              <a:t>.</a:t>
            </a:r>
          </a:p>
          <a:p>
            <a:pPr marL="0" indent="0">
              <a:buNone/>
            </a:pPr>
            <a:r>
              <a:rPr lang="tr-TR" dirty="0"/>
              <a:t>FIT (</a:t>
            </a:r>
            <a:r>
              <a:rPr lang="tr-TR" dirty="0" err="1"/>
              <a:t>Foreign</a:t>
            </a:r>
            <a:r>
              <a:rPr lang="tr-TR" dirty="0"/>
              <a:t> </a:t>
            </a:r>
            <a:r>
              <a:rPr lang="tr-TR" dirty="0" err="1"/>
              <a:t>Independent</a:t>
            </a:r>
            <a:r>
              <a:rPr lang="tr-TR" dirty="0"/>
              <a:t> Travel): Rehberin turun bir bölümüne katılması biçimidir.</a:t>
            </a:r>
          </a:p>
          <a:p>
            <a:pPr marL="0" indent="0">
              <a:buNone/>
            </a:pPr>
            <a:r>
              <a:rPr lang="tr-TR" dirty="0"/>
              <a:t>4-Özel paket tur</a:t>
            </a:r>
          </a:p>
          <a:p>
            <a:pPr marL="0" indent="0">
              <a:buNone/>
            </a:pPr>
            <a:r>
              <a:rPr lang="tr-TR" dirty="0" smtClean="0"/>
              <a:t>Genel katılıma açık olmayan genellikle birbirleriyle mesleki ve çalışma arkadaşlığı gibi yakınlığı olan bireylerin katıldıkları turlardır. Örneğin </a:t>
            </a:r>
            <a:r>
              <a:rPr lang="tr-TR" dirty="0" err="1" smtClean="0"/>
              <a:t>incentive</a:t>
            </a:r>
            <a:r>
              <a:rPr lang="tr-TR" dirty="0" smtClean="0"/>
              <a:t> ve belirli bir firma çalışanlarına yönelik olarak düzenlenebilir. Kongre, fuar, seminer, sempozyum, konferanslar…</a:t>
            </a:r>
          </a:p>
          <a:p>
            <a:pPr marL="0" indent="0">
              <a:buNone/>
            </a:pPr>
            <a:r>
              <a:rPr lang="tr-TR" dirty="0" smtClean="0">
                <a:solidFill>
                  <a:srgbClr val="FF0000"/>
                </a:solidFill>
              </a:rPr>
              <a:t>C-Uzaklığa </a:t>
            </a:r>
            <a:r>
              <a:rPr lang="tr-TR" dirty="0">
                <a:solidFill>
                  <a:srgbClr val="FF0000"/>
                </a:solidFill>
              </a:rPr>
              <a:t>göre</a:t>
            </a:r>
          </a:p>
          <a:p>
            <a:pPr marL="0" indent="0">
              <a:buNone/>
            </a:pPr>
            <a:r>
              <a:rPr lang="tr-TR" dirty="0"/>
              <a:t>1-Yakın tur (ulusal</a:t>
            </a:r>
            <a:r>
              <a:rPr lang="tr-TR" dirty="0" smtClean="0"/>
              <a:t>)</a:t>
            </a:r>
          </a:p>
          <a:p>
            <a:pPr marL="0" indent="0">
              <a:buNone/>
            </a:pPr>
            <a:r>
              <a:rPr lang="tr-TR" dirty="0" smtClean="0"/>
              <a:t>Genellikle havayolu ulaşımını kullanarak gerçekleştirilmektedir ve iki hafta sürelidirler. Sadece bir varış noktasına yönelik olarak mevsimlere göre düzenlenmektedir.</a:t>
            </a:r>
            <a:endParaRPr lang="tr-TR" dirty="0"/>
          </a:p>
          <a:p>
            <a:pPr marL="0" indent="0">
              <a:buNone/>
            </a:pPr>
            <a:r>
              <a:rPr lang="tr-TR" dirty="0"/>
              <a:t>2-Uzak tur (uluslararası</a:t>
            </a:r>
            <a:r>
              <a:rPr lang="tr-TR" dirty="0" smtClean="0"/>
              <a:t>)</a:t>
            </a:r>
          </a:p>
          <a:p>
            <a:pPr marL="0" indent="0">
              <a:buNone/>
            </a:pPr>
            <a:r>
              <a:rPr lang="tr-TR" dirty="0" smtClean="0"/>
              <a:t>Genellikle uzun </a:t>
            </a:r>
            <a:r>
              <a:rPr lang="tr-TR" dirty="0"/>
              <a:t>süreli turlardır ve havayolu ulaşımı olarak (ITX) seferleri kullanılır</a:t>
            </a:r>
            <a:r>
              <a:rPr lang="tr-TR" dirty="0" smtClean="0"/>
              <a:t>. Birden fazla varış noktasına göre düzenlenebilir. Örneğin, Singapur, </a:t>
            </a:r>
            <a:r>
              <a:rPr lang="tr-TR" dirty="0" err="1" smtClean="0"/>
              <a:t>Honkong</a:t>
            </a:r>
            <a:r>
              <a:rPr lang="tr-TR" dirty="0" smtClean="0"/>
              <a:t> vb.</a:t>
            </a:r>
            <a:endParaRPr lang="tr-TR" dirty="0"/>
          </a:p>
          <a:p>
            <a:pPr marL="0" indent="0">
              <a:buNone/>
            </a:pPr>
            <a:r>
              <a:rPr lang="tr-TR" dirty="0" smtClean="0">
                <a:solidFill>
                  <a:srgbClr val="FF0000"/>
                </a:solidFill>
              </a:rPr>
              <a:t>D-Gidilen </a:t>
            </a:r>
            <a:r>
              <a:rPr lang="tr-TR" dirty="0">
                <a:solidFill>
                  <a:srgbClr val="FF0000"/>
                </a:solidFill>
              </a:rPr>
              <a:t>yöreye göre</a:t>
            </a:r>
          </a:p>
          <a:p>
            <a:pPr marL="0" indent="0">
              <a:buNone/>
            </a:pPr>
            <a:r>
              <a:rPr lang="tr-TR" dirty="0"/>
              <a:t>1-Tek ülkeye yönelik </a:t>
            </a:r>
            <a:r>
              <a:rPr lang="tr-TR" dirty="0" smtClean="0"/>
              <a:t>tur</a:t>
            </a:r>
          </a:p>
          <a:p>
            <a:pPr marL="0" indent="0">
              <a:buNone/>
            </a:pPr>
            <a:r>
              <a:rPr lang="tr-TR" dirty="0" smtClean="0"/>
              <a:t>2-Birden </a:t>
            </a:r>
            <a:r>
              <a:rPr lang="tr-TR" dirty="0"/>
              <a:t>fazla yöreye yönelik tur</a:t>
            </a:r>
          </a:p>
          <a:p>
            <a:pPr marL="0" indent="0">
              <a:buNone/>
            </a:pPr>
            <a:r>
              <a:rPr lang="tr-TR" dirty="0"/>
              <a:t>3-Tek şehre yönelik tur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43878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4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8229600" cy="6552728"/>
          </a:xfrm>
        </p:spPr>
        <p:txBody>
          <a:bodyPr>
            <a:noAutofit/>
          </a:bodyPr>
          <a:lstStyle/>
          <a:p>
            <a:pPr marL="0" indent="0">
              <a:buNone/>
            </a:pPr>
            <a:endParaRPr lang="tr-TR" sz="1800" dirty="0" smtClean="0">
              <a:solidFill>
                <a:srgbClr val="C00000"/>
              </a:solidFill>
            </a:endParaRPr>
          </a:p>
          <a:p>
            <a:pPr marL="0" indent="0">
              <a:buNone/>
            </a:pPr>
            <a:r>
              <a:rPr lang="tr-TR" sz="1900" dirty="0" smtClean="0">
                <a:solidFill>
                  <a:srgbClr val="C00000"/>
                </a:solidFill>
              </a:rPr>
              <a:t>E-Amacına </a:t>
            </a:r>
            <a:r>
              <a:rPr lang="tr-TR" sz="1900" dirty="0">
                <a:solidFill>
                  <a:srgbClr val="C00000"/>
                </a:solidFill>
              </a:rPr>
              <a:t>göre</a:t>
            </a:r>
          </a:p>
          <a:p>
            <a:pPr marL="0" indent="0">
              <a:buNone/>
            </a:pPr>
            <a:r>
              <a:rPr lang="tr-TR" sz="1900" dirty="0" smtClean="0"/>
              <a:t>1-Dinlenme</a:t>
            </a:r>
          </a:p>
          <a:p>
            <a:pPr marL="0" indent="0">
              <a:buNone/>
            </a:pPr>
            <a:r>
              <a:rPr lang="tr-TR" sz="1900" dirty="0" smtClean="0"/>
              <a:t>Bu tür turların ana temasını dinlenme oluşturmaktadır. Örneğin yaz aylarında tatil köylerine veya deniz, kum ve güneşten yararlanmak için gelenlere yöneliktir.</a:t>
            </a:r>
            <a:endParaRPr lang="tr-TR" sz="1900" dirty="0"/>
          </a:p>
          <a:p>
            <a:pPr marL="0" indent="0">
              <a:buNone/>
            </a:pPr>
            <a:r>
              <a:rPr lang="tr-TR" sz="1900" dirty="0" smtClean="0"/>
              <a:t>2-Gezi</a:t>
            </a:r>
          </a:p>
          <a:p>
            <a:pPr marL="0" indent="0">
              <a:buNone/>
            </a:pPr>
            <a:r>
              <a:rPr lang="tr-TR" sz="1900" dirty="0" smtClean="0"/>
              <a:t>Genellikle rehberli ve durağan olmayan turlardır ve ulaştırma aracı olarak tren, gemi ya da otobüs olabilir.</a:t>
            </a:r>
            <a:endParaRPr lang="tr-TR" sz="1900" dirty="0"/>
          </a:p>
          <a:p>
            <a:pPr marL="0" indent="0">
              <a:buNone/>
            </a:pPr>
            <a:r>
              <a:rPr lang="tr-TR" sz="1900" dirty="0" smtClean="0"/>
              <a:t>3-Öğrenme/kültür</a:t>
            </a:r>
          </a:p>
          <a:p>
            <a:pPr marL="0" indent="0">
              <a:buNone/>
            </a:pPr>
            <a:r>
              <a:rPr lang="tr-TR" sz="1900" dirty="0" smtClean="0"/>
              <a:t>Kültür, tarih, bilim amacıyla tura çıkacak olan tüketicilere yönelik turlardır. </a:t>
            </a:r>
            <a:endParaRPr lang="tr-TR" sz="1900" dirty="0"/>
          </a:p>
          <a:p>
            <a:pPr marL="0" indent="0">
              <a:buNone/>
            </a:pPr>
            <a:r>
              <a:rPr lang="tr-TR" sz="1900" dirty="0"/>
              <a:t>4-Dini ve etnik</a:t>
            </a:r>
          </a:p>
          <a:p>
            <a:pPr marL="0" indent="0">
              <a:buNone/>
            </a:pPr>
            <a:r>
              <a:rPr lang="tr-TR" sz="1900" dirty="0" smtClean="0"/>
              <a:t>5-Macera</a:t>
            </a:r>
          </a:p>
          <a:p>
            <a:pPr marL="0" indent="0">
              <a:buNone/>
            </a:pPr>
            <a:r>
              <a:rPr lang="tr-TR" sz="1900" dirty="0" smtClean="0"/>
              <a:t>Dağcılık, rafting, binicilik, safari, avcılık amacıyla düzenlenen turlardır.</a:t>
            </a:r>
            <a:endParaRPr lang="tr-TR" sz="1900" dirty="0"/>
          </a:p>
          <a:p>
            <a:pPr marL="0" indent="0">
              <a:buNone/>
            </a:pPr>
            <a:r>
              <a:rPr lang="tr-TR" sz="1900" dirty="0" smtClean="0"/>
              <a:t>6-Ekolojik</a:t>
            </a:r>
          </a:p>
          <a:p>
            <a:pPr marL="0" indent="0">
              <a:buNone/>
            </a:pPr>
            <a:r>
              <a:rPr lang="tr-TR" sz="1900" dirty="0" smtClean="0"/>
              <a:t>Doğa ya da </a:t>
            </a:r>
            <a:r>
              <a:rPr lang="tr-TR" sz="1900" dirty="0" err="1" smtClean="0"/>
              <a:t>ekoturizm</a:t>
            </a:r>
            <a:endParaRPr lang="tr-TR" sz="1900" dirty="0"/>
          </a:p>
          <a:p>
            <a:pPr marL="0" indent="0">
              <a:buNone/>
            </a:pPr>
            <a:r>
              <a:rPr lang="tr-TR" sz="1900" dirty="0"/>
              <a:t>7-Spor ve </a:t>
            </a:r>
            <a:r>
              <a:rPr lang="tr-TR" sz="1900" dirty="0" smtClean="0"/>
              <a:t>rekreasyon </a:t>
            </a:r>
          </a:p>
          <a:p>
            <a:pPr marL="0" indent="0">
              <a:buNone/>
            </a:pPr>
            <a:r>
              <a:rPr lang="tr-TR" sz="1900" dirty="0" smtClean="0"/>
              <a:t>Bisiklet, tenis, kayak, golf gibi. Rekreasyon amaçlı turlar ise bir parkı ya da eğlence merkezi gibi yerlere düzenlenen turlardır.</a:t>
            </a:r>
            <a:endParaRPr lang="tr-TR" sz="19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798228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20680"/>
          </a:xfrm>
        </p:spPr>
        <p:txBody>
          <a:bodyPr>
            <a:normAutofit fontScale="70000" lnSpcReduction="20000"/>
          </a:bodyPr>
          <a:lstStyle/>
          <a:p>
            <a:pPr marL="0" indent="0">
              <a:buNone/>
            </a:pPr>
            <a:r>
              <a:rPr lang="tr-TR" dirty="0"/>
              <a:t>8-İsteğe bağlı</a:t>
            </a:r>
          </a:p>
          <a:p>
            <a:pPr marL="0" indent="0">
              <a:buNone/>
            </a:pPr>
            <a:r>
              <a:rPr lang="tr-TR" dirty="0"/>
              <a:t>Bireylerin özel ilgilerine göre düzenlenen turlardır. </a:t>
            </a:r>
          </a:p>
          <a:p>
            <a:pPr marL="0" indent="0">
              <a:buNone/>
            </a:pPr>
            <a:r>
              <a:rPr lang="tr-TR" dirty="0"/>
              <a:t>9-Özel gereksinim turları</a:t>
            </a:r>
          </a:p>
          <a:p>
            <a:pPr marL="0" indent="0">
              <a:buNone/>
            </a:pPr>
            <a:r>
              <a:rPr lang="tr-TR" dirty="0"/>
              <a:t>Engelli bireylerin katılabildiği ve özel donanımlı araç, gereç ve konaklama işletmelerine yönelik olarak düzenlenen turlardır.</a:t>
            </a:r>
          </a:p>
          <a:p>
            <a:pPr marL="0" indent="0">
              <a:buNone/>
            </a:pPr>
            <a:r>
              <a:rPr lang="tr-TR" dirty="0" smtClean="0">
                <a:solidFill>
                  <a:srgbClr val="C00000"/>
                </a:solidFill>
              </a:rPr>
              <a:t>G-Taşıma </a:t>
            </a:r>
            <a:r>
              <a:rPr lang="tr-TR" dirty="0">
                <a:solidFill>
                  <a:srgbClr val="C00000"/>
                </a:solidFill>
              </a:rPr>
              <a:t>aracına göre</a:t>
            </a:r>
          </a:p>
          <a:p>
            <a:pPr marL="0" indent="0">
              <a:buNone/>
            </a:pPr>
            <a:r>
              <a:rPr lang="tr-TR" dirty="0"/>
              <a:t>1-Havayolu ile yapılan paket turlar</a:t>
            </a:r>
          </a:p>
          <a:p>
            <a:pPr marL="0" indent="0">
              <a:buNone/>
            </a:pPr>
            <a:r>
              <a:rPr lang="tr-TR" dirty="0"/>
              <a:t>2-Demiryolu ile yapılan paket turlar</a:t>
            </a:r>
          </a:p>
          <a:p>
            <a:pPr marL="0" indent="0">
              <a:buNone/>
            </a:pPr>
            <a:r>
              <a:rPr lang="tr-TR" dirty="0"/>
              <a:t>3-Karayolu ile yapılan paket turlar</a:t>
            </a:r>
          </a:p>
          <a:p>
            <a:pPr marL="0" indent="0">
              <a:buNone/>
            </a:pPr>
            <a:r>
              <a:rPr lang="tr-TR" dirty="0"/>
              <a:t>4-Denizyolu ile yapılan paket turlar</a:t>
            </a:r>
          </a:p>
          <a:p>
            <a:pPr marL="0" indent="0">
              <a:buNone/>
            </a:pPr>
            <a:r>
              <a:rPr lang="tr-TR" dirty="0" smtClean="0">
                <a:solidFill>
                  <a:srgbClr val="C00000"/>
                </a:solidFill>
              </a:rPr>
              <a:t>H-Uçakla </a:t>
            </a:r>
            <a:r>
              <a:rPr lang="tr-TR" dirty="0">
                <a:solidFill>
                  <a:srgbClr val="C00000"/>
                </a:solidFill>
              </a:rPr>
              <a:t>yapılan Sivil Havacılık Komisyonu sınırlarına göre</a:t>
            </a:r>
          </a:p>
          <a:p>
            <a:pPr marL="0" indent="0">
              <a:buNone/>
            </a:pPr>
            <a:r>
              <a:rPr lang="tr-TR" dirty="0"/>
              <a:t>1-Orta mesafeli (</a:t>
            </a:r>
            <a:r>
              <a:rPr lang="tr-TR" dirty="0" err="1"/>
              <a:t>Moyen</a:t>
            </a:r>
            <a:r>
              <a:rPr lang="tr-TR" dirty="0"/>
              <a:t> </a:t>
            </a:r>
            <a:r>
              <a:rPr lang="tr-TR" dirty="0" err="1"/>
              <a:t>courrier</a:t>
            </a:r>
            <a:r>
              <a:rPr lang="tr-TR" dirty="0"/>
              <a:t>)</a:t>
            </a:r>
          </a:p>
          <a:p>
            <a:pPr marL="0" indent="0">
              <a:buNone/>
            </a:pPr>
            <a:r>
              <a:rPr lang="tr-TR" dirty="0"/>
              <a:t>2-Uzak mesafeli (</a:t>
            </a:r>
            <a:r>
              <a:rPr lang="tr-TR" dirty="0" err="1"/>
              <a:t>Long</a:t>
            </a:r>
            <a:r>
              <a:rPr lang="tr-TR" dirty="0"/>
              <a:t> </a:t>
            </a:r>
            <a:r>
              <a:rPr lang="tr-TR" dirty="0" err="1"/>
              <a:t>courrier</a:t>
            </a:r>
            <a:r>
              <a:rPr lang="tr-TR" dirty="0"/>
              <a:t>)</a:t>
            </a:r>
          </a:p>
          <a:p>
            <a:pPr marL="0" indent="0">
              <a:buNone/>
            </a:pPr>
            <a:r>
              <a:rPr lang="tr-TR" dirty="0">
                <a:solidFill>
                  <a:srgbClr val="C00000"/>
                </a:solidFill>
              </a:rPr>
              <a:t>I-Ekonomik sınıflandırma</a:t>
            </a:r>
          </a:p>
          <a:p>
            <a:pPr marL="0" indent="0">
              <a:buNone/>
            </a:pPr>
            <a:r>
              <a:rPr lang="tr-TR" dirty="0"/>
              <a:t>1-Lüks turlar</a:t>
            </a:r>
          </a:p>
          <a:p>
            <a:pPr marL="0" indent="0">
              <a:buNone/>
            </a:pPr>
            <a:r>
              <a:rPr lang="tr-TR" dirty="0"/>
              <a:t>2-Birinci sınıf turlar</a:t>
            </a:r>
          </a:p>
          <a:p>
            <a:pPr marL="0" indent="0">
              <a:buNone/>
            </a:pPr>
            <a:r>
              <a:rPr lang="tr-TR" dirty="0"/>
              <a:t>3-Ucuz turlar</a:t>
            </a:r>
          </a:p>
          <a:p>
            <a:pPr marL="0" indent="0">
              <a:buNone/>
            </a:pPr>
            <a:r>
              <a:rPr lang="tr-TR" dirty="0"/>
              <a:t>4-Özel turlar (Özel grupların ihtiyacını karşılar)</a:t>
            </a:r>
          </a:p>
          <a:p>
            <a:pPr marL="0" indent="0">
              <a:buNone/>
            </a:pP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210009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264696"/>
          </a:xfrm>
        </p:spPr>
        <p:txBody>
          <a:bodyPr>
            <a:normAutofit/>
          </a:bodyPr>
          <a:lstStyle/>
          <a:p>
            <a:pPr marL="0" indent="0" algn="ctr">
              <a:buNone/>
            </a:pPr>
            <a:r>
              <a:rPr lang="tr-TR" sz="1800" dirty="0" smtClean="0">
                <a:solidFill>
                  <a:srgbClr val="C00000"/>
                </a:solidFill>
              </a:rPr>
              <a:t>TUR OPERATÖRLÜĞÜNDE ÜRÜN GELİŞTİRME SÜRECİ</a:t>
            </a:r>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1098086903"/>
              </p:ext>
            </p:extLst>
          </p:nvPr>
        </p:nvGraphicFramePr>
        <p:xfrm>
          <a:off x="467544" y="548680"/>
          <a:ext cx="8208912" cy="5999584"/>
        </p:xfrm>
        <a:graphic>
          <a:graphicData uri="http://schemas.openxmlformats.org/drawingml/2006/table">
            <a:tbl>
              <a:tblPr firstRow="1" bandRow="1">
                <a:tableStyleId>{5940675A-B579-460E-94D1-54222C63F5DA}</a:tableStyleId>
              </a:tblPr>
              <a:tblGrid>
                <a:gridCol w="8208912"/>
              </a:tblGrid>
              <a:tr h="1656184">
                <a:tc>
                  <a:txBody>
                    <a:bodyPr/>
                    <a:lstStyle/>
                    <a:p>
                      <a:r>
                        <a:rPr lang="tr-TR" sz="1450" dirty="0" smtClean="0">
                          <a:solidFill>
                            <a:srgbClr val="C00000"/>
                          </a:solidFill>
                        </a:rPr>
                        <a:t>ARAŞTIRMA</a:t>
                      </a:r>
                      <a:r>
                        <a:rPr lang="tr-TR" sz="1450" baseline="0" dirty="0" smtClean="0">
                          <a:solidFill>
                            <a:srgbClr val="C00000"/>
                          </a:solidFill>
                        </a:rPr>
                        <a:t> VE PLANLAMA</a:t>
                      </a:r>
                    </a:p>
                    <a:p>
                      <a:r>
                        <a:rPr lang="tr-TR" sz="1450" baseline="0" dirty="0" smtClean="0">
                          <a:solidFill>
                            <a:schemeClr val="tx1"/>
                          </a:solidFill>
                        </a:rPr>
                        <a:t>√ Halihazırdaki turlar</a:t>
                      </a:r>
                    </a:p>
                    <a:p>
                      <a:r>
                        <a:rPr lang="tr-TR" sz="1450" dirty="0" smtClean="0">
                          <a:solidFill>
                            <a:schemeClr val="tx1"/>
                          </a:solidFill>
                        </a:rPr>
                        <a:t>√ Yeni yöre ve bölge seçimi</a:t>
                      </a:r>
                    </a:p>
                    <a:p>
                      <a:r>
                        <a:rPr lang="tr-TR" sz="1450" dirty="0" smtClean="0">
                          <a:solidFill>
                            <a:schemeClr val="tx1"/>
                          </a:solidFill>
                        </a:rPr>
                        <a:t>√ Ulaştırma olanakları</a:t>
                      </a:r>
                    </a:p>
                    <a:p>
                      <a:r>
                        <a:rPr lang="tr-TR" sz="1450" dirty="0" smtClean="0">
                          <a:solidFill>
                            <a:schemeClr val="tx1"/>
                          </a:solidFill>
                        </a:rPr>
                        <a:t>√ Konaklama olanakları</a:t>
                      </a:r>
                    </a:p>
                    <a:p>
                      <a:r>
                        <a:rPr lang="tr-TR" sz="1450" dirty="0" smtClean="0">
                          <a:solidFill>
                            <a:schemeClr val="tx1"/>
                          </a:solidFill>
                        </a:rPr>
                        <a:t>√ Yiyecek içecek olanakları</a:t>
                      </a:r>
                    </a:p>
                    <a:p>
                      <a:r>
                        <a:rPr lang="tr-TR" sz="1450" dirty="0" smtClean="0">
                          <a:solidFill>
                            <a:schemeClr val="tx1"/>
                          </a:solidFill>
                        </a:rPr>
                        <a:t>√ Pazar araştırması</a:t>
                      </a:r>
                      <a:endParaRPr lang="tr-TR" sz="1450" dirty="0">
                        <a:solidFill>
                          <a:schemeClr val="tx1"/>
                        </a:solidFill>
                      </a:endParaRPr>
                    </a:p>
                  </a:txBody>
                  <a:tcPr/>
                </a:tc>
              </a:tr>
              <a:tr h="370840">
                <a:tc>
                  <a:txBody>
                    <a:bodyPr/>
                    <a:lstStyle/>
                    <a:p>
                      <a:r>
                        <a:rPr lang="tr-TR" sz="1450" dirty="0" smtClean="0">
                          <a:solidFill>
                            <a:srgbClr val="C00000"/>
                          </a:solidFill>
                        </a:rPr>
                        <a:t>ANLAŞMA EVRESİ</a:t>
                      </a:r>
                    </a:p>
                    <a:p>
                      <a:r>
                        <a:rPr lang="tr-TR" sz="1450" dirty="0" smtClean="0">
                          <a:solidFill>
                            <a:schemeClr val="tx1"/>
                          </a:solidFill>
                        </a:rPr>
                        <a:t>√ Ulaştırma</a:t>
                      </a:r>
                      <a:r>
                        <a:rPr lang="tr-TR" sz="1450" baseline="0" dirty="0" smtClean="0">
                          <a:solidFill>
                            <a:schemeClr val="tx1"/>
                          </a:solidFill>
                        </a:rPr>
                        <a:t> şirketleri</a:t>
                      </a:r>
                    </a:p>
                    <a:p>
                      <a:r>
                        <a:rPr lang="tr-TR" sz="1450" dirty="0" smtClean="0">
                          <a:solidFill>
                            <a:schemeClr val="tx1"/>
                          </a:solidFill>
                        </a:rPr>
                        <a:t>√ Konaklama işletmeleri</a:t>
                      </a:r>
                    </a:p>
                    <a:p>
                      <a:r>
                        <a:rPr lang="tr-TR" sz="1450" dirty="0" smtClean="0">
                          <a:solidFill>
                            <a:schemeClr val="tx1"/>
                          </a:solidFill>
                        </a:rPr>
                        <a:t>√ Yiyecek içecek işletmeleri</a:t>
                      </a:r>
                    </a:p>
                    <a:p>
                      <a:r>
                        <a:rPr lang="tr-TR" sz="1450" dirty="0" smtClean="0">
                          <a:solidFill>
                            <a:schemeClr val="tx1"/>
                          </a:solidFill>
                        </a:rPr>
                        <a:t>√ Diğer işletmeler</a:t>
                      </a:r>
                      <a:endParaRPr lang="tr-TR" sz="1450" dirty="0">
                        <a:solidFill>
                          <a:schemeClr val="tx1"/>
                        </a:solidFill>
                      </a:endParaRPr>
                    </a:p>
                  </a:txBody>
                  <a:tcPr/>
                </a:tc>
              </a:tr>
              <a:tr h="370840">
                <a:tc>
                  <a:txBody>
                    <a:bodyPr/>
                    <a:lstStyle/>
                    <a:p>
                      <a:r>
                        <a:rPr lang="tr-TR" sz="1450" dirty="0" smtClean="0">
                          <a:solidFill>
                            <a:srgbClr val="C00000"/>
                          </a:solidFill>
                        </a:rPr>
                        <a:t>TUR YÖNETİMİ</a:t>
                      </a:r>
                    </a:p>
                    <a:p>
                      <a:r>
                        <a:rPr lang="tr-TR" sz="1450" dirty="0" smtClean="0"/>
                        <a:t>√ Programa</a:t>
                      </a:r>
                      <a:r>
                        <a:rPr lang="tr-TR" sz="1450" baseline="0" dirty="0" smtClean="0"/>
                        <a:t> son şeklini verme</a:t>
                      </a:r>
                      <a:endParaRPr lang="tr-TR" sz="1450" dirty="0" smtClean="0"/>
                    </a:p>
                    <a:p>
                      <a:r>
                        <a:rPr lang="tr-TR" sz="1450" dirty="0" smtClean="0"/>
                        <a:t>√ Fiyat belirleme</a:t>
                      </a:r>
                    </a:p>
                    <a:p>
                      <a:r>
                        <a:rPr lang="tr-TR" sz="1450" dirty="0" smtClean="0"/>
                        <a:t>√ Broşür hazırlama</a:t>
                      </a:r>
                    </a:p>
                    <a:p>
                      <a:r>
                        <a:rPr lang="tr-TR" sz="1450" dirty="0" smtClean="0"/>
                        <a:t>√ Rezervasyon bağlantıları</a:t>
                      </a:r>
                    </a:p>
                    <a:p>
                      <a:r>
                        <a:rPr lang="tr-TR" sz="1450" dirty="0" smtClean="0"/>
                        <a:t>√ Eşgüdüm</a:t>
                      </a:r>
                      <a:endParaRPr lang="tr-TR" sz="1450" dirty="0"/>
                    </a:p>
                  </a:txBody>
                  <a:tcPr/>
                </a:tc>
              </a:tr>
              <a:tr h="370840">
                <a:tc>
                  <a:txBody>
                    <a:bodyPr/>
                    <a:lstStyle/>
                    <a:p>
                      <a:r>
                        <a:rPr lang="tr-TR" sz="1450" dirty="0" smtClean="0">
                          <a:solidFill>
                            <a:srgbClr val="C00000"/>
                          </a:solidFill>
                        </a:rPr>
                        <a:t>TUR HAZIRLAMA</a:t>
                      </a:r>
                    </a:p>
                    <a:p>
                      <a:r>
                        <a:rPr lang="tr-TR" sz="1450" dirty="0" smtClean="0"/>
                        <a:t>√ Broşür dağıtımı</a:t>
                      </a:r>
                    </a:p>
                    <a:p>
                      <a:r>
                        <a:rPr lang="tr-TR" sz="1450" dirty="0" smtClean="0"/>
                        <a:t>√ Yazılı ve görsel basın reklamları</a:t>
                      </a:r>
                    </a:p>
                    <a:p>
                      <a:r>
                        <a:rPr lang="tr-TR" sz="1450" dirty="0" smtClean="0"/>
                        <a:t>√ Promosyonlar</a:t>
                      </a:r>
                    </a:p>
                    <a:p>
                      <a:r>
                        <a:rPr lang="tr-TR" sz="1450" dirty="0" smtClean="0"/>
                        <a:t>√ Halkla ilişkiler</a:t>
                      </a:r>
                      <a:endParaRPr lang="tr-TR" sz="1450" dirty="0"/>
                    </a:p>
                  </a:txBody>
                  <a:tcPr/>
                </a:tc>
              </a:tr>
              <a:tr h="370840">
                <a:tc>
                  <a:txBody>
                    <a:bodyPr/>
                    <a:lstStyle/>
                    <a:p>
                      <a:r>
                        <a:rPr lang="tr-TR" sz="1450" dirty="0" smtClean="0">
                          <a:solidFill>
                            <a:srgbClr val="C00000"/>
                          </a:solidFill>
                        </a:rPr>
                        <a:t>TURUN GERÇEKLEŞMESI (OPERASYON)</a:t>
                      </a:r>
                    </a:p>
                    <a:p>
                      <a:r>
                        <a:rPr lang="tr-TR" sz="1450" dirty="0" smtClean="0"/>
                        <a:t>√ Turun fiili  olarak gerçekleştirilmesi</a:t>
                      </a:r>
                      <a:endParaRPr lang="tr-TR" sz="1450"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855434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1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10000"/>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a:t>Paket Tur Maliyet Hesaplamaları</a:t>
            </a:r>
            <a:endParaRPr lang="tr-TR" dirty="0" smtClean="0"/>
          </a:p>
          <a:p>
            <a:pPr marL="0" indent="0">
              <a:buNone/>
            </a:pPr>
            <a:r>
              <a:rPr lang="tr-TR" dirty="0"/>
              <a:t>https://www.tursab.org.tr/apps//OldFiles/dosya/15941/01-tursab-16-mart159394151241_15941_3504765.PDF</a:t>
            </a:r>
          </a:p>
        </p:txBody>
      </p:sp>
    </p:spTree>
    <p:extLst>
      <p:ext uri="{BB962C8B-B14F-4D97-AF65-F5344CB8AC3E}">
        <p14:creationId xmlns:p14="http://schemas.microsoft.com/office/powerpoint/2010/main" val="287082985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1678</Words>
  <Application>Microsoft Office PowerPoint</Application>
  <PresentationFormat>Ekran Gösterisi (4:3)</PresentationFormat>
  <Paragraphs>190</Paragraphs>
  <Slides>15</Slides>
  <Notes>0</Notes>
  <HiddenSlides>0</HiddenSlides>
  <MMClips>14</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31</cp:revision>
  <dcterms:created xsi:type="dcterms:W3CDTF">2020-12-06T16:29:17Z</dcterms:created>
  <dcterms:modified xsi:type="dcterms:W3CDTF">2020-12-12T11:38:59Z</dcterms:modified>
</cp:coreProperties>
</file>